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4"/>
  </p:notesMasterIdLst>
  <p:handoutMasterIdLst>
    <p:handoutMasterId r:id="rId55"/>
  </p:handoutMasterIdLst>
  <p:sldIdLst>
    <p:sldId id="337" r:id="rId2"/>
    <p:sldId id="396" r:id="rId3"/>
    <p:sldId id="444" r:id="rId4"/>
    <p:sldId id="400" r:id="rId5"/>
    <p:sldId id="398" r:id="rId6"/>
    <p:sldId id="397" r:id="rId7"/>
    <p:sldId id="399" r:id="rId8"/>
    <p:sldId id="420" r:id="rId9"/>
    <p:sldId id="448" r:id="rId10"/>
    <p:sldId id="401" r:id="rId11"/>
    <p:sldId id="421" r:id="rId12"/>
    <p:sldId id="422" r:id="rId13"/>
    <p:sldId id="423" r:id="rId14"/>
    <p:sldId id="402" r:id="rId15"/>
    <p:sldId id="424" r:id="rId16"/>
    <p:sldId id="403" r:id="rId17"/>
    <p:sldId id="425" r:id="rId18"/>
    <p:sldId id="426" r:id="rId19"/>
    <p:sldId id="404" r:id="rId20"/>
    <p:sldId id="427" r:id="rId21"/>
    <p:sldId id="450" r:id="rId22"/>
    <p:sldId id="405" r:id="rId23"/>
    <p:sldId id="428" r:id="rId24"/>
    <p:sldId id="449" r:id="rId25"/>
    <p:sldId id="406" r:id="rId26"/>
    <p:sldId id="407" r:id="rId27"/>
    <p:sldId id="429" r:id="rId28"/>
    <p:sldId id="408" r:id="rId29"/>
    <p:sldId id="443" r:id="rId30"/>
    <p:sldId id="409" r:id="rId31"/>
    <p:sldId id="430" r:id="rId32"/>
    <p:sldId id="431" r:id="rId33"/>
    <p:sldId id="410" r:id="rId34"/>
    <p:sldId id="442" r:id="rId35"/>
    <p:sldId id="447" r:id="rId36"/>
    <p:sldId id="412" r:id="rId37"/>
    <p:sldId id="413" r:id="rId38"/>
    <p:sldId id="432" r:id="rId39"/>
    <p:sldId id="414" r:id="rId40"/>
    <p:sldId id="435" r:id="rId41"/>
    <p:sldId id="415" r:id="rId42"/>
    <p:sldId id="436" r:id="rId43"/>
    <p:sldId id="445" r:id="rId44"/>
    <p:sldId id="446" r:id="rId45"/>
    <p:sldId id="416" r:id="rId46"/>
    <p:sldId id="434" r:id="rId47"/>
    <p:sldId id="417" r:id="rId48"/>
    <p:sldId id="437" r:id="rId49"/>
    <p:sldId id="438" r:id="rId50"/>
    <p:sldId id="440" r:id="rId51"/>
    <p:sldId id="418" r:id="rId52"/>
    <p:sldId id="439" r:id="rId53"/>
  </p:sldIdLst>
  <p:sldSz cx="12192000" cy="6858000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9A10"/>
    <a:srgbClr val="FFF2CC"/>
    <a:srgbClr val="CC0000"/>
    <a:srgbClr val="F9730F"/>
    <a:srgbClr val="D68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3" autoAdjust="0"/>
    <p:restoredTop sz="83240" autoAdjust="0"/>
  </p:normalViewPr>
  <p:slideViewPr>
    <p:cSldViewPr snapToGrid="0">
      <p:cViewPr varScale="1">
        <p:scale>
          <a:sx n="78" d="100"/>
          <a:sy n="78" d="100"/>
        </p:scale>
        <p:origin x="101" y="115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3230"/>
    </p:cViewPr>
  </p:sorterViewPr>
  <p:notesViewPr>
    <p:cSldViewPr snapToGrid="0">
      <p:cViewPr>
        <p:scale>
          <a:sx n="60" d="100"/>
          <a:sy n="60" d="100"/>
        </p:scale>
        <p:origin x="4440" y="72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5894A4AE-D37E-4DC6-8491-E0F2DEF01C3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406" cy="497333"/>
          </a:xfrm>
          <a:prstGeom prst="rect">
            <a:avLst/>
          </a:prstGeom>
        </p:spPr>
        <p:txBody>
          <a:bodyPr vert="horz" lIns="88194" tIns="44097" rIns="88194" bIns="44097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D5D606D-F612-400D-BD16-6DE47F96985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750" y="1"/>
            <a:ext cx="2945405" cy="497333"/>
          </a:xfrm>
          <a:prstGeom prst="rect">
            <a:avLst/>
          </a:prstGeom>
        </p:spPr>
        <p:txBody>
          <a:bodyPr vert="horz" lIns="88194" tIns="44097" rIns="88194" bIns="44097" rtlCol="0"/>
          <a:lstStyle>
            <a:lvl1pPr algn="r">
              <a:defRPr sz="1200"/>
            </a:lvl1pPr>
          </a:lstStyle>
          <a:p>
            <a:fld id="{B897AE7F-532C-46D5-B3A0-E409B40B142F}" type="datetimeFigureOut">
              <a:rPr lang="de-DE" smtClean="0"/>
              <a:t>09.12.2025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15190FA4-90FC-40A6-A30F-5103284D394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429305"/>
            <a:ext cx="2945406" cy="497333"/>
          </a:xfrm>
          <a:prstGeom prst="rect">
            <a:avLst/>
          </a:prstGeom>
        </p:spPr>
        <p:txBody>
          <a:bodyPr vert="horz" lIns="88194" tIns="44097" rIns="88194" bIns="44097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C13EB89-6367-4267-B1C6-C4A4E751F95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750" y="9429305"/>
            <a:ext cx="2945405" cy="497333"/>
          </a:xfrm>
          <a:prstGeom prst="rect">
            <a:avLst/>
          </a:prstGeom>
        </p:spPr>
        <p:txBody>
          <a:bodyPr vert="horz" lIns="88194" tIns="44097" rIns="88194" bIns="44097" rtlCol="0" anchor="b"/>
          <a:lstStyle>
            <a:lvl1pPr algn="r">
              <a:defRPr sz="1200"/>
            </a:lvl1pPr>
          </a:lstStyle>
          <a:p>
            <a:fld id="{744E790D-9419-4B6E-ABC3-F0DB206D7BF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808844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8056"/>
          </a:xfrm>
          <a:prstGeom prst="rect">
            <a:avLst/>
          </a:prstGeom>
        </p:spPr>
        <p:txBody>
          <a:bodyPr vert="horz" lIns="91422" tIns="45711" rIns="91422" bIns="45711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22" tIns="45711" rIns="91422" bIns="45711" rtlCol="0"/>
          <a:lstStyle>
            <a:lvl1pPr algn="r">
              <a:defRPr sz="1200"/>
            </a:lvl1pPr>
          </a:lstStyle>
          <a:p>
            <a:fld id="{F3977095-450E-49DD-8428-4FB470C61F26}" type="datetimeFigureOut">
              <a:rPr lang="de-DE" smtClean="0"/>
              <a:t>09.12.2025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2" tIns="45711" rIns="91422" bIns="45711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22" tIns="45711" rIns="91422" bIns="45711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2" y="9428586"/>
            <a:ext cx="2945659" cy="498055"/>
          </a:xfrm>
          <a:prstGeom prst="rect">
            <a:avLst/>
          </a:prstGeom>
        </p:spPr>
        <p:txBody>
          <a:bodyPr vert="horz" lIns="91422" tIns="45711" rIns="91422" bIns="45711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4" y="9428586"/>
            <a:ext cx="2945659" cy="498055"/>
          </a:xfrm>
          <a:prstGeom prst="rect">
            <a:avLst/>
          </a:prstGeom>
        </p:spPr>
        <p:txBody>
          <a:bodyPr vert="horz" lIns="91422" tIns="45711" rIns="91422" bIns="45711" rtlCol="0" anchor="b"/>
          <a:lstStyle>
            <a:lvl1pPr algn="r">
              <a:defRPr sz="1200"/>
            </a:lvl1pPr>
          </a:lstStyle>
          <a:p>
            <a:fld id="{B443EDA6-349F-41D5-85A9-F8560F745EA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38789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881939">
              <a:defRPr/>
            </a:pPr>
            <a:fld id="{B443EDA6-349F-41D5-85A9-F8560F745EAB}" type="slidenum">
              <a:rPr lang="de-DE">
                <a:solidFill>
                  <a:prstClr val="black"/>
                </a:solidFill>
                <a:latin typeface="Calibri" panose="020F0502020204030204"/>
              </a:rPr>
              <a:pPr defTabSz="881939">
                <a:defRPr/>
              </a:pPr>
              <a:t>1</a:t>
            </a:fld>
            <a:endParaRPr lang="de-DE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794637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267877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Zuschuss </a:t>
            </a:r>
            <a:r>
              <a:rPr lang="de-DE" dirty="0" err="1"/>
              <a:t>LfD</a:t>
            </a:r>
            <a:r>
              <a:rPr lang="de-DE" dirty="0"/>
              <a:t> 11 </a:t>
            </a:r>
            <a:r>
              <a:rPr lang="de-DE" dirty="0" err="1"/>
              <a:t>tsd</a:t>
            </a:r>
            <a:r>
              <a:rPr lang="de-DE" dirty="0"/>
              <a:t> ausgefallen, Förderung durch LRA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018966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513757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 Turm Sanierung Richard-Strauß-Institut 400.000 Dach 65.000 Gerüst 26.000 Gutachter</a:t>
            </a:r>
          </a:p>
          <a:p>
            <a:r>
              <a:rPr lang="de-DE" dirty="0"/>
              <a:t>sehr hoch  Höchstförderung beantragt Herr Dr. Schmidt sieht in diesem Gebäude etwas herausragendes, was eine </a:t>
            </a:r>
          </a:p>
          <a:p>
            <a:r>
              <a:rPr lang="de-DE" dirty="0"/>
              <a:t>größtmögliche Förderung begründet, auch Bundesförderung geplant, außerdem Zusage der DSDS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692236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958380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seit Kauf etwa 3 </a:t>
            </a:r>
            <a:r>
              <a:rPr lang="de-DE" dirty="0" err="1"/>
              <a:t>Mio</a:t>
            </a:r>
            <a:r>
              <a:rPr lang="de-DE" dirty="0"/>
              <a:t> Sanierungskosten, engagierte Eigentümer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743730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516412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377174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529885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248636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05119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231705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Arbeiten bereits zur Hälfte abgeschlossen - kein</a:t>
            </a:r>
          </a:p>
          <a:p>
            <a:r>
              <a:rPr lang="de-DE" dirty="0"/>
              <a:t>Restaurierungsstau durch ständige </a:t>
            </a:r>
          </a:p>
          <a:p>
            <a:r>
              <a:rPr lang="de-DE" dirty="0"/>
              <a:t>Bauunterhaltsmaßnahmen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14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898805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15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021099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16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025301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17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554828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18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348713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19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008790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20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642128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143611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22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45996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Ende 18. Jhdt. 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23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653051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24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2500977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Schwammbefall / Ausfall Förderung </a:t>
            </a:r>
            <a:r>
              <a:rPr lang="de-DE" dirty="0" err="1"/>
              <a:t>LfD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25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8971313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6104201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27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4644776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28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4431199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Vorbildfunktion und Zeichen für andere Bauherren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29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207417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30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4098321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klassische </a:t>
            </a:r>
            <a:r>
              <a:rPr lang="de-DE" dirty="0" err="1"/>
              <a:t>Hinterdorfhaus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31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194377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32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7972781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33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8191858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34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8816058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35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8357387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36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661020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37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419170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Mehrpreis </a:t>
            </a:r>
            <a:r>
              <a:rPr lang="de-DE" dirty="0" err="1"/>
              <a:t>Kirchenbieber</a:t>
            </a:r>
            <a:r>
              <a:rPr lang="de-DE" dirty="0"/>
              <a:t> 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38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3212168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39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893346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40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579903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41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6790976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42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20686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43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3450735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44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3309043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45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9059133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aktuell gesperrt, statische Sicherung, 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46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1132280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47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74093160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48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11633504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49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9868413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50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44988563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51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98550942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32E1-D6A8-B49F-9F9B-FC97964F4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071C3A5-7279-44AA-4B68-CF934A8BB4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D32EF30-FB30-63CA-A904-2852198C19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Turmzwiebel am Boden saniert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28448E3-9D73-0701-8825-716DF11A15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43EDA6-349F-41D5-85A9-F8560F745EAB}" type="slidenum">
              <a:rPr lang="de-DE" smtClean="0"/>
              <a:t>52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16540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6D30F-6D00-4063-BC32-024C5C3C820D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6" name="Fußzeilenplatzhalter 4">
            <a:extLst>
              <a:ext uri="{FF2B5EF4-FFF2-40B4-BE49-F238E27FC236}">
                <a16:creationId xmlns:a16="http://schemas.microsoft.com/office/drawing/2014/main" id="{CE755583-7187-4ECD-A7A7-9C4C1D257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2003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  Fußzeilenthema über "Einfügen" - "Kopf- und Fußzeile" für alle Folien ändern!</a:t>
            </a:r>
            <a:endParaRPr lang="de-DE" dirty="0"/>
          </a:p>
        </p:txBody>
      </p:sp>
      <p:sp>
        <p:nvSpPr>
          <p:cNvPr id="7" name="Foliennummernplatzhalter 5">
            <a:extLst>
              <a:ext uri="{FF2B5EF4-FFF2-40B4-BE49-F238E27FC236}">
                <a16:creationId xmlns:a16="http://schemas.microsoft.com/office/drawing/2014/main" id="{6E8DD647-49A6-46DE-9FD3-C23DDE79C6CA}"/>
              </a:ext>
            </a:extLst>
          </p:cNvPr>
          <p:cNvSpPr txBox="1">
            <a:spLocks/>
          </p:cNvSpPr>
          <p:nvPr userDrawn="1"/>
        </p:nvSpPr>
        <p:spPr>
          <a:xfrm>
            <a:off x="8788400" y="1587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endParaRPr lang="de-DE" sz="1200" kern="120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37028B1F-F022-4830-85E3-2BF88326015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4000" y="6061011"/>
            <a:ext cx="2232000" cy="449699"/>
          </a:xfrm>
          <a:prstGeom prst="rect">
            <a:avLst/>
          </a:prstGeom>
        </p:spPr>
      </p:pic>
      <p:sp>
        <p:nvSpPr>
          <p:cNvPr id="9" name="Datumsplatzhalter 3">
            <a:extLst>
              <a:ext uri="{FF2B5EF4-FFF2-40B4-BE49-F238E27FC236}">
                <a16:creationId xmlns:a16="http://schemas.microsoft.com/office/drawing/2014/main" id="{667CF85C-F712-4C16-8B98-610F63EDF777}"/>
              </a:ext>
            </a:extLst>
          </p:cNvPr>
          <p:cNvSpPr txBox="1">
            <a:spLocks/>
          </p:cNvSpPr>
          <p:nvPr userDrawn="1"/>
        </p:nvSpPr>
        <p:spPr>
          <a:xfrm>
            <a:off x="838200" y="6205519"/>
            <a:ext cx="792000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0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CF5317E-E865-4ADF-BB70-D175E68F6453}" type="datetime1">
              <a:rPr lang="de-DE" sz="1200" smtClean="0"/>
              <a:pPr/>
              <a:t>09.12.2025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6750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dirty="0"/>
              <a:t>Gesundheitsamt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|    Fußzeilenthema über "Einfügen" - "Kopf- und Fußzeile" für alle Folien ändern!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AADC285-60FC-4F46-9B6C-0F3F76C5551D}"/>
              </a:ext>
            </a:extLst>
          </p:cNvPr>
          <p:cNvSpPr txBox="1">
            <a:spLocks/>
          </p:cNvSpPr>
          <p:nvPr userDrawn="1"/>
        </p:nvSpPr>
        <p:spPr>
          <a:xfrm>
            <a:off x="8788400" y="1587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CE3BD21E-A314-46E2-A0DD-353E032B2DBB}" type="slidenum">
              <a:rPr lang="de-DE" sz="12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pPr algn="r"/>
              <a:t>‹Nr.›</a:t>
            </a:fld>
            <a:endParaRPr lang="de-DE" sz="1200" kern="120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4074F9C6-7B7F-41F7-8C51-BDCC4AA5C2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4434" y="6383603"/>
            <a:ext cx="329366" cy="337872"/>
          </a:xfrm>
          <a:prstGeom prst="rect">
            <a:avLst/>
          </a:prstGeom>
        </p:spPr>
      </p:pic>
      <p:cxnSp>
        <p:nvCxnSpPr>
          <p:cNvPr id="9" name="Gerader Verbinder 8">
            <a:extLst>
              <a:ext uri="{FF2B5EF4-FFF2-40B4-BE49-F238E27FC236}">
                <a16:creationId xmlns:a16="http://schemas.microsoft.com/office/drawing/2014/main" id="{2D55FDBB-D2DC-46CA-ACB9-1FEE0D683362}"/>
              </a:ext>
            </a:extLst>
          </p:cNvPr>
          <p:cNvCxnSpPr/>
          <p:nvPr userDrawn="1"/>
        </p:nvCxnSpPr>
        <p:spPr>
          <a:xfrm>
            <a:off x="838200" y="6262080"/>
            <a:ext cx="10515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5518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B59D3-8772-458E-88CD-48D91D8A86EA}" type="datetime1">
              <a:rPr lang="de-DE" smtClean="0"/>
              <a:t>09.12.2025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  Fußzeilenthema über "Einfügen" - "Kopf- und Fußzeile" für alle Folien ändern!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C6ACE62-4881-4B81-8662-4BB5204AE09A}"/>
              </a:ext>
            </a:extLst>
          </p:cNvPr>
          <p:cNvSpPr txBox="1">
            <a:spLocks/>
          </p:cNvSpPr>
          <p:nvPr userDrawn="1"/>
        </p:nvSpPr>
        <p:spPr>
          <a:xfrm>
            <a:off x="8788400" y="1587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CE3BD21E-A314-46E2-A0DD-353E032B2DBB}" type="slidenum">
              <a:rPr lang="de-DE" sz="12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pPr algn="r"/>
              <a:t>‹Nr.›</a:t>
            </a:fld>
            <a:endParaRPr lang="de-DE" sz="1200" kern="120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AD56FC83-A134-4963-9B91-CE95ABAEC24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4434" y="6383603"/>
            <a:ext cx="329366" cy="337872"/>
          </a:xfrm>
          <a:prstGeom prst="rect">
            <a:avLst/>
          </a:prstGeom>
        </p:spPr>
      </p:pic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E465AD43-5FAE-4C9F-9B30-C1143EF6E395}"/>
              </a:ext>
            </a:extLst>
          </p:cNvPr>
          <p:cNvCxnSpPr/>
          <p:nvPr userDrawn="1"/>
        </p:nvCxnSpPr>
        <p:spPr>
          <a:xfrm>
            <a:off x="838200" y="6262080"/>
            <a:ext cx="10515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6756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3DABD-5BED-41B5-8EA4-91E92C890B26}" type="datetime1">
              <a:rPr lang="de-DE" smtClean="0"/>
              <a:t>09.12.2025</a:t>
            </a:fld>
            <a:endParaRPr lang="de-DE"/>
          </a:p>
        </p:txBody>
      </p:sp>
      <p:sp>
        <p:nvSpPr>
          <p:cNvPr id="7" name="Fußzeilenplatzhalter 4">
            <a:extLst>
              <a:ext uri="{FF2B5EF4-FFF2-40B4-BE49-F238E27FC236}">
                <a16:creationId xmlns:a16="http://schemas.microsoft.com/office/drawing/2014/main" id="{1F4FEA32-BCAC-4775-A18B-05F95E718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  Fußzeilenthema über "Einfügen" - "Kopf- und Fußzeile" für alle Folien ändern!</a:t>
            </a:r>
            <a:endParaRPr lang="de-DE" dirty="0"/>
          </a:p>
        </p:txBody>
      </p:sp>
      <p:sp>
        <p:nvSpPr>
          <p:cNvPr id="8" name="Foliennummernplatzhalter 5">
            <a:extLst>
              <a:ext uri="{FF2B5EF4-FFF2-40B4-BE49-F238E27FC236}">
                <a16:creationId xmlns:a16="http://schemas.microsoft.com/office/drawing/2014/main" id="{4D9966BD-B0DB-4E64-92D0-14C263ED6F81}"/>
              </a:ext>
            </a:extLst>
          </p:cNvPr>
          <p:cNvSpPr txBox="1">
            <a:spLocks/>
          </p:cNvSpPr>
          <p:nvPr userDrawn="1"/>
        </p:nvSpPr>
        <p:spPr>
          <a:xfrm>
            <a:off x="8788400" y="1587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CE3BD21E-A314-46E2-A0DD-353E032B2DBB}" type="slidenum">
              <a:rPr lang="de-DE" sz="12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pPr algn="r"/>
              <a:t>‹Nr.›</a:t>
            </a:fld>
            <a:endParaRPr lang="de-DE" sz="1200" kern="120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440BBAB7-78D5-475F-A33A-E43C7A49158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4434" y="6383603"/>
            <a:ext cx="329366" cy="337872"/>
          </a:xfrm>
          <a:prstGeom prst="rect">
            <a:avLst/>
          </a:prstGeom>
        </p:spPr>
      </p:pic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2606955C-79DD-47E0-B7A9-8D0AFD891ABD}"/>
              </a:ext>
            </a:extLst>
          </p:cNvPr>
          <p:cNvCxnSpPr/>
          <p:nvPr userDrawn="1"/>
        </p:nvCxnSpPr>
        <p:spPr>
          <a:xfrm>
            <a:off x="838200" y="6262080"/>
            <a:ext cx="10515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3522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E697F-AAE8-433C-BF99-9ED1B8EBC91A}" type="datetime1">
              <a:rPr lang="de-DE" smtClean="0"/>
              <a:t>09.12.2025</a:t>
            </a:fld>
            <a:endParaRPr lang="de-DE"/>
          </a:p>
        </p:txBody>
      </p:sp>
      <p:sp>
        <p:nvSpPr>
          <p:cNvPr id="9" name="Fußzeilenplatzhalter 4">
            <a:extLst>
              <a:ext uri="{FF2B5EF4-FFF2-40B4-BE49-F238E27FC236}">
                <a16:creationId xmlns:a16="http://schemas.microsoft.com/office/drawing/2014/main" id="{AFF196E4-76AE-4218-990F-A916891B6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  Fußzeilenthema über "Einfügen" - "Kopf- und Fußzeile" für alle Folien ändern!</a:t>
            </a:r>
          </a:p>
        </p:txBody>
      </p:sp>
      <p:sp>
        <p:nvSpPr>
          <p:cNvPr id="10" name="Foliennummernplatzhalter 5">
            <a:extLst>
              <a:ext uri="{FF2B5EF4-FFF2-40B4-BE49-F238E27FC236}">
                <a16:creationId xmlns:a16="http://schemas.microsoft.com/office/drawing/2014/main" id="{71E2FCAC-0BEE-4968-BCDC-6BAC3F197292}"/>
              </a:ext>
            </a:extLst>
          </p:cNvPr>
          <p:cNvSpPr txBox="1">
            <a:spLocks/>
          </p:cNvSpPr>
          <p:nvPr userDrawn="1"/>
        </p:nvSpPr>
        <p:spPr>
          <a:xfrm>
            <a:off x="8788400" y="1587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CE3BD21E-A314-46E2-A0DD-353E032B2DBB}" type="slidenum">
              <a:rPr lang="de-DE" sz="12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pPr algn="r"/>
              <a:t>‹Nr.›</a:t>
            </a:fld>
            <a:endParaRPr lang="de-DE" sz="1200" kern="120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86237E3D-BE00-4101-8831-F2F74E4B69C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4434" y="6383603"/>
            <a:ext cx="329366" cy="337872"/>
          </a:xfrm>
          <a:prstGeom prst="rect">
            <a:avLst/>
          </a:prstGeom>
        </p:spPr>
      </p:pic>
      <p:cxnSp>
        <p:nvCxnSpPr>
          <p:cNvPr id="13" name="Gerader Verbinder 12">
            <a:extLst>
              <a:ext uri="{FF2B5EF4-FFF2-40B4-BE49-F238E27FC236}">
                <a16:creationId xmlns:a16="http://schemas.microsoft.com/office/drawing/2014/main" id="{91A8E172-F4EF-413A-82F4-C59BB7E4CCDE}"/>
              </a:ext>
            </a:extLst>
          </p:cNvPr>
          <p:cNvCxnSpPr/>
          <p:nvPr userDrawn="1"/>
        </p:nvCxnSpPr>
        <p:spPr>
          <a:xfrm>
            <a:off x="838200" y="6262080"/>
            <a:ext cx="10515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1886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DF4AC-3478-4184-8DEF-8366C160B59C}" type="datetime1">
              <a:rPr lang="de-DE" smtClean="0"/>
              <a:t>09.12.2025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3B10DE1-1EF3-456A-8193-1497B6986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  Fußzeilenthema über "Einfügen" - "Kopf- und Fußzeile" für alle Folien ändern!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6230F5B-4529-491F-8C14-10BEE4BEEEDD}"/>
              </a:ext>
            </a:extLst>
          </p:cNvPr>
          <p:cNvSpPr txBox="1">
            <a:spLocks/>
          </p:cNvSpPr>
          <p:nvPr userDrawn="1"/>
        </p:nvSpPr>
        <p:spPr>
          <a:xfrm>
            <a:off x="8788400" y="1587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CE3BD21E-A314-46E2-A0DD-353E032B2DBB}" type="slidenum">
              <a:rPr lang="de-DE" sz="12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pPr algn="r"/>
              <a:t>‹Nr.›</a:t>
            </a:fld>
            <a:endParaRPr lang="de-DE" sz="1200" kern="120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613F8526-FFB3-4439-9BF0-942D35A7937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4434" y="6383603"/>
            <a:ext cx="329366" cy="337872"/>
          </a:xfrm>
          <a:prstGeom prst="rect">
            <a:avLst/>
          </a:prstGeom>
        </p:spPr>
      </p:pic>
      <p:cxnSp>
        <p:nvCxnSpPr>
          <p:cNvPr id="9" name="Gerader Verbinder 8">
            <a:extLst>
              <a:ext uri="{FF2B5EF4-FFF2-40B4-BE49-F238E27FC236}">
                <a16:creationId xmlns:a16="http://schemas.microsoft.com/office/drawing/2014/main" id="{E0848CF8-1DB6-4ABC-80E3-8697190B5AE0}"/>
              </a:ext>
            </a:extLst>
          </p:cNvPr>
          <p:cNvCxnSpPr/>
          <p:nvPr userDrawn="1"/>
        </p:nvCxnSpPr>
        <p:spPr>
          <a:xfrm>
            <a:off x="838200" y="6262080"/>
            <a:ext cx="10515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1818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EE053-160D-4EE3-B327-881B3E11B8BA}" type="datetime1">
              <a:rPr lang="de-DE" smtClean="0"/>
              <a:t>09.12.2025</a:t>
            </a:fld>
            <a:endParaRPr lang="de-DE"/>
          </a:p>
        </p:txBody>
      </p:sp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E12AA4C7-20C8-4AB6-BE62-EF3D7C3E5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  Fußzeilenthema über "Einfügen" - "Kopf- und Fußzeile" für alle Folien ändern!</a:t>
            </a:r>
          </a:p>
        </p:txBody>
      </p:sp>
      <p:sp>
        <p:nvSpPr>
          <p:cNvPr id="5" name="Foliennummernplatzhalter 5">
            <a:extLst>
              <a:ext uri="{FF2B5EF4-FFF2-40B4-BE49-F238E27FC236}">
                <a16:creationId xmlns:a16="http://schemas.microsoft.com/office/drawing/2014/main" id="{0E58F59D-758A-4D2D-887B-8CDFFF8E4D0B}"/>
              </a:ext>
            </a:extLst>
          </p:cNvPr>
          <p:cNvSpPr txBox="1">
            <a:spLocks/>
          </p:cNvSpPr>
          <p:nvPr userDrawn="1"/>
        </p:nvSpPr>
        <p:spPr>
          <a:xfrm>
            <a:off x="8788400" y="1587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CE3BD21E-A314-46E2-A0DD-353E032B2DBB}" type="slidenum">
              <a:rPr lang="de-DE" sz="12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pPr algn="r"/>
              <a:t>‹Nr.›</a:t>
            </a:fld>
            <a:endParaRPr lang="de-DE" sz="1200" kern="120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9D9ED6E1-4A1C-4795-A95B-618854B782F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4434" y="6383603"/>
            <a:ext cx="329366" cy="337872"/>
          </a:xfrm>
          <a:prstGeom prst="rect">
            <a:avLst/>
          </a:prstGeom>
        </p:spPr>
      </p:pic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ADD8B1C7-B58E-464D-8125-6DB91CFB3E65}"/>
              </a:ext>
            </a:extLst>
          </p:cNvPr>
          <p:cNvCxnSpPr/>
          <p:nvPr userDrawn="1"/>
        </p:nvCxnSpPr>
        <p:spPr>
          <a:xfrm>
            <a:off x="838200" y="6262080"/>
            <a:ext cx="10515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3901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EE053-160D-4EE3-B327-881B3E11B8BA}" type="datetime1">
              <a:rPr lang="de-DE" smtClean="0"/>
              <a:t>09.12.2025</a:t>
            </a:fld>
            <a:endParaRPr lang="de-DE"/>
          </a:p>
        </p:txBody>
      </p:sp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E12AA4C7-20C8-4AB6-BE62-EF3D7C3E5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  Fußzeilenthema über "Einfügen" - "Kopf- und Fußzeile" für alle Folien ändern!</a:t>
            </a:r>
          </a:p>
        </p:txBody>
      </p:sp>
      <p:sp>
        <p:nvSpPr>
          <p:cNvPr id="5" name="Foliennummernplatzhalter 5">
            <a:extLst>
              <a:ext uri="{FF2B5EF4-FFF2-40B4-BE49-F238E27FC236}">
                <a16:creationId xmlns:a16="http://schemas.microsoft.com/office/drawing/2014/main" id="{0E58F59D-758A-4D2D-887B-8CDFFF8E4D0B}"/>
              </a:ext>
            </a:extLst>
          </p:cNvPr>
          <p:cNvSpPr txBox="1">
            <a:spLocks/>
          </p:cNvSpPr>
          <p:nvPr userDrawn="1"/>
        </p:nvSpPr>
        <p:spPr>
          <a:xfrm>
            <a:off x="8788400" y="1587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CE3BD21E-A314-46E2-A0DD-353E032B2DBB}" type="slidenum">
              <a:rPr lang="de-DE" sz="12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pPr algn="r"/>
              <a:t>‹Nr.›</a:t>
            </a:fld>
            <a:endParaRPr lang="de-DE" sz="1200" kern="120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9D9ED6E1-4A1C-4795-A95B-618854B782F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4434" y="6383603"/>
            <a:ext cx="329366" cy="337872"/>
          </a:xfrm>
          <a:prstGeom prst="rect">
            <a:avLst/>
          </a:prstGeom>
        </p:spPr>
      </p:pic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ADD8B1C7-B58E-464D-8125-6DB91CFB3E65}"/>
              </a:ext>
            </a:extLst>
          </p:cNvPr>
          <p:cNvCxnSpPr/>
          <p:nvPr userDrawn="1"/>
        </p:nvCxnSpPr>
        <p:spPr>
          <a:xfrm>
            <a:off x="838200" y="6262080"/>
            <a:ext cx="10515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02533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414" userDrawn="1">
          <p15:clr>
            <a:srgbClr val="FBAE40"/>
          </p15:clr>
        </p15:guide>
        <p15:guide id="3" pos="3940" userDrawn="1">
          <p15:clr>
            <a:srgbClr val="FBAE40"/>
          </p15:clr>
        </p15:guide>
        <p15:guide id="4" orient="horz" pos="377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24306-A40D-4AAC-B219-075E9392828E}" type="datetime1">
              <a:rPr lang="de-DE" smtClean="0"/>
              <a:t>09.12.2025</a:t>
            </a:fld>
            <a:endParaRPr lang="de-DE"/>
          </a:p>
        </p:txBody>
      </p:sp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E12AA4C7-20C8-4AB6-BE62-EF3D7C3E5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  Fußzeilenthema über "Einfügen" - "Kopf- und Fußzeile" für alle Folien ändern!</a:t>
            </a:r>
          </a:p>
        </p:txBody>
      </p:sp>
      <p:sp>
        <p:nvSpPr>
          <p:cNvPr id="5" name="Foliennummernplatzhalter 5">
            <a:extLst>
              <a:ext uri="{FF2B5EF4-FFF2-40B4-BE49-F238E27FC236}">
                <a16:creationId xmlns:a16="http://schemas.microsoft.com/office/drawing/2014/main" id="{0E58F59D-758A-4D2D-887B-8CDFFF8E4D0B}"/>
              </a:ext>
            </a:extLst>
          </p:cNvPr>
          <p:cNvSpPr txBox="1">
            <a:spLocks/>
          </p:cNvSpPr>
          <p:nvPr userDrawn="1"/>
        </p:nvSpPr>
        <p:spPr>
          <a:xfrm>
            <a:off x="8788400" y="1587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CE3BD21E-A314-46E2-A0DD-353E032B2DBB}" type="slidenum">
              <a:rPr lang="de-DE" sz="12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pPr algn="r"/>
              <a:t>‹Nr.›</a:t>
            </a:fld>
            <a:endParaRPr lang="de-DE" sz="1200" kern="120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9D9ED6E1-4A1C-4795-A95B-618854B782F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4434" y="6383603"/>
            <a:ext cx="329366" cy="337872"/>
          </a:xfrm>
          <a:prstGeom prst="rect">
            <a:avLst/>
          </a:prstGeom>
        </p:spPr>
      </p:pic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ADD8B1C7-B58E-464D-8125-6DB91CFB3E65}"/>
              </a:ext>
            </a:extLst>
          </p:cNvPr>
          <p:cNvCxnSpPr/>
          <p:nvPr userDrawn="1"/>
        </p:nvCxnSpPr>
        <p:spPr>
          <a:xfrm>
            <a:off x="838200" y="6262080"/>
            <a:ext cx="10515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Medienplatzhalter 6">
            <a:extLst>
              <a:ext uri="{FF2B5EF4-FFF2-40B4-BE49-F238E27FC236}">
                <a16:creationId xmlns:a16="http://schemas.microsoft.com/office/drawing/2014/main" id="{FB7F282F-309F-4468-9978-BF4DF6E8A865}"/>
              </a:ext>
            </a:extLst>
          </p:cNvPr>
          <p:cNvSpPr>
            <a:spLocks noGrp="1"/>
          </p:cNvSpPr>
          <p:nvPr>
            <p:ph type="media" sz="quarter" idx="12"/>
          </p:nvPr>
        </p:nvSpPr>
        <p:spPr>
          <a:xfrm>
            <a:off x="1357313" y="838200"/>
            <a:ext cx="9445625" cy="5119688"/>
          </a:xfrm>
        </p:spPr>
        <p:txBody>
          <a:bodyPr/>
          <a:lstStyle/>
          <a:p>
            <a:r>
              <a:rPr lang="de-DE"/>
              <a:t>Mediaclip durch Klicken auf Symbol hinzufügen</a:t>
            </a:r>
          </a:p>
        </p:txBody>
      </p:sp>
    </p:spTree>
    <p:extLst>
      <p:ext uri="{BB962C8B-B14F-4D97-AF65-F5344CB8AC3E}">
        <p14:creationId xmlns:p14="http://schemas.microsoft.com/office/powerpoint/2010/main" val="1788567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3F3D-04AA-40B0-AE35-980B16498B06}" type="datetime1">
              <a:rPr lang="de-DE" smtClean="0"/>
              <a:t>09.12.2025</a:t>
            </a:fld>
            <a:endParaRPr lang="de-DE"/>
          </a:p>
        </p:txBody>
      </p:sp>
      <p:sp>
        <p:nvSpPr>
          <p:cNvPr id="7" name="Fußzeilenplatzhalter 4">
            <a:extLst>
              <a:ext uri="{FF2B5EF4-FFF2-40B4-BE49-F238E27FC236}">
                <a16:creationId xmlns:a16="http://schemas.microsoft.com/office/drawing/2014/main" id="{9F9EA2E6-2D6B-4569-BEAD-1D55DDD13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  Fußzeilenthema über "Einfügen" - "Kopf- und Fußzeile" für alle Folien ändern!</a:t>
            </a:r>
          </a:p>
        </p:txBody>
      </p:sp>
      <p:sp>
        <p:nvSpPr>
          <p:cNvPr id="8" name="Foliennummernplatzhalter 5">
            <a:extLst>
              <a:ext uri="{FF2B5EF4-FFF2-40B4-BE49-F238E27FC236}">
                <a16:creationId xmlns:a16="http://schemas.microsoft.com/office/drawing/2014/main" id="{AC2129D0-55FC-4A2F-9D0B-00D6245C52E4}"/>
              </a:ext>
            </a:extLst>
          </p:cNvPr>
          <p:cNvSpPr txBox="1">
            <a:spLocks/>
          </p:cNvSpPr>
          <p:nvPr userDrawn="1"/>
        </p:nvSpPr>
        <p:spPr>
          <a:xfrm>
            <a:off x="8788400" y="1587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CE3BD21E-A314-46E2-A0DD-353E032B2DBB}" type="slidenum">
              <a:rPr lang="de-DE" sz="12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pPr algn="r"/>
              <a:t>‹Nr.›</a:t>
            </a:fld>
            <a:endParaRPr lang="de-DE" sz="1200" kern="120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5777F5EB-9DAC-4707-BE4E-C3AAE448BBA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4434" y="6383603"/>
            <a:ext cx="329366" cy="337872"/>
          </a:xfrm>
          <a:prstGeom prst="rect">
            <a:avLst/>
          </a:prstGeom>
        </p:spPr>
      </p:pic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9B0ABE95-1CBE-4A63-AEE7-CF18CFD7AEBF}"/>
              </a:ext>
            </a:extLst>
          </p:cNvPr>
          <p:cNvCxnSpPr/>
          <p:nvPr userDrawn="1"/>
        </p:nvCxnSpPr>
        <p:spPr>
          <a:xfrm>
            <a:off x="838200" y="6262080"/>
            <a:ext cx="10515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2845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25B2B-1E51-4AE9-8CB8-94F1A92861DE}" type="datetime1">
              <a:rPr lang="de-DE" smtClean="0"/>
              <a:t>09.12.2025</a:t>
            </a:fld>
            <a:endParaRPr lang="de-DE"/>
          </a:p>
        </p:txBody>
      </p:sp>
      <p:sp>
        <p:nvSpPr>
          <p:cNvPr id="7" name="Fußzeilenplatzhalter 4">
            <a:extLst>
              <a:ext uri="{FF2B5EF4-FFF2-40B4-BE49-F238E27FC236}">
                <a16:creationId xmlns:a16="http://schemas.microsoft.com/office/drawing/2014/main" id="{F9B7A77A-DF50-4482-B232-6E364CCD2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  Fußzeilenthema über "Einfügen" - "Kopf- und Fußzeile" für alle Folien ändern!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08B808A1-A80F-4797-8C4A-300B532C78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4434" y="6383603"/>
            <a:ext cx="329366" cy="337872"/>
          </a:xfrm>
          <a:prstGeom prst="rect">
            <a:avLst/>
          </a:prstGeom>
        </p:spPr>
      </p:pic>
      <p:cxnSp>
        <p:nvCxnSpPr>
          <p:cNvPr id="9" name="Gerader Verbinder 8">
            <a:extLst>
              <a:ext uri="{FF2B5EF4-FFF2-40B4-BE49-F238E27FC236}">
                <a16:creationId xmlns:a16="http://schemas.microsoft.com/office/drawing/2014/main" id="{9684AF35-1770-41A9-BBD2-6EB3C906E5A1}"/>
              </a:ext>
            </a:extLst>
          </p:cNvPr>
          <p:cNvCxnSpPr/>
          <p:nvPr userDrawn="1"/>
        </p:nvCxnSpPr>
        <p:spPr>
          <a:xfrm>
            <a:off x="838200" y="6262080"/>
            <a:ext cx="10515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oliennummernplatzhalter 5">
            <a:extLst>
              <a:ext uri="{FF2B5EF4-FFF2-40B4-BE49-F238E27FC236}">
                <a16:creationId xmlns:a16="http://schemas.microsoft.com/office/drawing/2014/main" id="{9ABFF83B-C5CC-413B-AF39-3E95A8C135A2}"/>
              </a:ext>
            </a:extLst>
          </p:cNvPr>
          <p:cNvSpPr txBox="1">
            <a:spLocks/>
          </p:cNvSpPr>
          <p:nvPr userDrawn="1"/>
        </p:nvSpPr>
        <p:spPr>
          <a:xfrm>
            <a:off x="8788400" y="1587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CE3BD21E-A314-46E2-A0DD-353E032B2DBB}" type="slidenum">
              <a:rPr lang="de-DE" sz="12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pPr algn="r"/>
              <a:t>‹Nr.›</a:t>
            </a:fld>
            <a:endParaRPr lang="de-DE" sz="1200" kern="120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077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4F31-28E7-42B6-B39E-472B626E0DAA}" type="datetime1">
              <a:rPr lang="de-DE" smtClean="0"/>
              <a:t>09.12.2025</a:t>
            </a:fld>
            <a:endParaRPr lang="de-DE"/>
          </a:p>
        </p:txBody>
      </p:sp>
      <p:sp>
        <p:nvSpPr>
          <p:cNvPr id="4" name="Fußzeilenplatzhalter 4">
            <a:extLst>
              <a:ext uri="{FF2B5EF4-FFF2-40B4-BE49-F238E27FC236}">
                <a16:creationId xmlns:a16="http://schemas.microsoft.com/office/drawing/2014/main" id="{E12AA4C7-20C8-4AB6-BE62-EF3D7C3E5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49450" y="6356350"/>
            <a:ext cx="7200000" cy="3651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|    Fußzeilenthema über "Einfügen" - "Kopf- und Fußzeile" für alle Folien ändern!</a:t>
            </a:r>
          </a:p>
        </p:txBody>
      </p:sp>
      <p:sp>
        <p:nvSpPr>
          <p:cNvPr id="5" name="Foliennummernplatzhalter 5">
            <a:extLst>
              <a:ext uri="{FF2B5EF4-FFF2-40B4-BE49-F238E27FC236}">
                <a16:creationId xmlns:a16="http://schemas.microsoft.com/office/drawing/2014/main" id="{0E58F59D-758A-4D2D-887B-8CDFFF8E4D0B}"/>
              </a:ext>
            </a:extLst>
          </p:cNvPr>
          <p:cNvSpPr txBox="1">
            <a:spLocks/>
          </p:cNvSpPr>
          <p:nvPr userDrawn="1"/>
        </p:nvSpPr>
        <p:spPr>
          <a:xfrm>
            <a:off x="8788400" y="1587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CE3BD21E-A314-46E2-A0DD-353E032B2DBB}" type="slidenum">
              <a:rPr lang="de-DE" sz="12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pPr algn="r"/>
              <a:t>‹Nr.›</a:t>
            </a:fld>
            <a:endParaRPr lang="de-DE" sz="1200" kern="120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9D9ED6E1-4A1C-4795-A95B-618854B782F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4434" y="6383603"/>
            <a:ext cx="329366" cy="337872"/>
          </a:xfrm>
          <a:prstGeom prst="rect">
            <a:avLst/>
          </a:prstGeom>
        </p:spPr>
      </p:pic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ADD8B1C7-B58E-464D-8125-6DB91CFB3E65}"/>
              </a:ext>
            </a:extLst>
          </p:cNvPr>
          <p:cNvCxnSpPr/>
          <p:nvPr userDrawn="1"/>
        </p:nvCxnSpPr>
        <p:spPr>
          <a:xfrm>
            <a:off x="838200" y="6262080"/>
            <a:ext cx="10515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E7E1FE93-0E34-4C0B-BB31-E1A21359804C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1254125" y="904875"/>
            <a:ext cx="9680575" cy="4665663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628551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792000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182DE2-6167-4162-9680-1C8B56EE7C98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644424" y="6356350"/>
            <a:ext cx="7200000" cy="365125"/>
          </a:xfrm>
          <a:prstGeom prst="rect">
            <a:avLst/>
          </a:prstGeom>
        </p:spPr>
        <p:txBody>
          <a:bodyPr vert="horz" lIns="36000" tIns="45720" rIns="3600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de-DE"/>
              <a:t>|    Fußzeilenthema über "Einfügen" - "Kopf- und Fußzeile" für alle Folien ändern!</a:t>
            </a:r>
            <a:endParaRPr lang="de-DE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7294F8A3-366B-40B1-BC59-EE386ACCC8B6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1980000" cy="88000"/>
          </a:xfrm>
          <a:prstGeom prst="rect">
            <a:avLst/>
          </a:prstGeom>
        </p:spPr>
      </p:pic>
      <p:sp>
        <p:nvSpPr>
          <p:cNvPr id="11" name="Titelplatzhalter 10">
            <a:extLst>
              <a:ext uri="{FF2B5EF4-FFF2-40B4-BE49-F238E27FC236}">
                <a16:creationId xmlns:a16="http://schemas.microsoft.com/office/drawing/2014/main" id="{7BBECDB7-97BB-4A9D-B23B-61486D8C0A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43984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2" r:id="rId8"/>
    <p:sldLayoutId id="2147483660" r:id="rId9"/>
    <p:sldLayoutId id="2147483656" r:id="rId10"/>
    <p:sldLayoutId id="2147483657" r:id="rId11"/>
    <p:sldLayoutId id="2147483659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e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1">
            <a:extLst>
              <a:ext uri="{FF2B5EF4-FFF2-40B4-BE49-F238E27FC236}">
                <a16:creationId xmlns:a16="http://schemas.microsoft.com/office/drawing/2014/main" id="{86EF8FDC-EEFE-47B8-8FEA-EBB23F15B634}"/>
              </a:ext>
            </a:extLst>
          </p:cNvPr>
          <p:cNvSpPr txBox="1">
            <a:spLocks/>
          </p:cNvSpPr>
          <p:nvPr/>
        </p:nvSpPr>
        <p:spPr>
          <a:xfrm>
            <a:off x="717826" y="1678954"/>
            <a:ext cx="11423374" cy="23876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600" dirty="0">
                <a:effectLst/>
                <a:latin typeface="Fira Sans Medium" panose="020B0603050000020004" pitchFamily="34" charset="0"/>
              </a:rPr>
              <a:t>Denkmalschutz-Förderung im Landkreis</a:t>
            </a:r>
            <a:endParaRPr lang="de-DE" sz="3600" b="1" dirty="0">
              <a:latin typeface="Fira Sans Medium" panose="020B0603050000020004" pitchFamily="34" charset="0"/>
            </a:endParaRPr>
          </a:p>
          <a:p>
            <a:endParaRPr lang="de-DE" sz="1800" dirty="0"/>
          </a:p>
          <a:p>
            <a:r>
              <a:rPr lang="de-DE" sz="1800" dirty="0"/>
              <a:t>Kreistag am 11.12.2025</a:t>
            </a:r>
          </a:p>
          <a:p>
            <a:br>
              <a:rPr lang="de-DE" sz="3600" dirty="0"/>
            </a:br>
            <a:endParaRPr lang="de-DE" sz="3600" dirty="0">
              <a:latin typeface="Fira Sans" panose="020B05030500000200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499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68944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1 – St. Jakob, Wallgau</a:t>
            </a:r>
          </a:p>
          <a:p>
            <a:endParaRPr lang="de-DE" dirty="0"/>
          </a:p>
          <a:p>
            <a:r>
              <a:rPr lang="de-DE" dirty="0"/>
              <a:t>Konservierung und Restaurierung der drei Altäre und der Kanzel</a:t>
            </a:r>
          </a:p>
        </p:txBody>
      </p:sp>
    </p:spTree>
    <p:extLst>
      <p:ext uri="{BB962C8B-B14F-4D97-AF65-F5344CB8AC3E}">
        <p14:creationId xmlns:p14="http://schemas.microsoft.com/office/powerpoint/2010/main" val="17213122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3" name="Grafik 2" descr="Ein Bild, das Heiligtümer, Kathedrale, Gebäude, Gewölbe enthält.&#10;&#10;KI-generierte Inhalte können fehlerhaft sein.">
            <a:extLst>
              <a:ext uri="{FF2B5EF4-FFF2-40B4-BE49-F238E27FC236}">
                <a16:creationId xmlns:a16="http://schemas.microsoft.com/office/drawing/2014/main" id="{D8FCBEAC-7B53-E127-C958-DF1D3FDDC2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00972"/>
            <a:ext cx="7670996" cy="5112000"/>
          </a:xfrm>
          <a:prstGeom prst="rect">
            <a:avLst/>
          </a:prstGeom>
        </p:spPr>
      </p:pic>
      <p:pic>
        <p:nvPicPr>
          <p:cNvPr id="6" name="Grafik 5" descr="Ein Bild, das draußen, Gebäude, Gras, Himmel enthält.&#10;&#10;KI-generierte Inhalte können fehlerhaft sein.">
            <a:extLst>
              <a:ext uri="{FF2B5EF4-FFF2-40B4-BE49-F238E27FC236}">
                <a16:creationId xmlns:a16="http://schemas.microsoft.com/office/drawing/2014/main" id="{8868B0F5-84A0-2C54-CEE9-C85C7CD0450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1047" y="700972"/>
            <a:ext cx="4140953" cy="3105715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DDC07E73-A0B2-20C4-046B-EA33088C280B}"/>
              </a:ext>
            </a:extLst>
          </p:cNvPr>
          <p:cNvSpPr txBox="1"/>
          <p:nvPr/>
        </p:nvSpPr>
        <p:spPr>
          <a:xfrm>
            <a:off x="0" y="5566751"/>
            <a:ext cx="3618271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" dirty="0">
                <a:solidFill>
                  <a:schemeClr val="bg1"/>
                </a:solidFill>
              </a:rPr>
              <a:t>Flori Neuner / Wikipedia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58746C37-5316-674B-34D7-98B689BA9DAA}"/>
              </a:ext>
            </a:extLst>
          </p:cNvPr>
          <p:cNvSpPr txBox="1"/>
          <p:nvPr/>
        </p:nvSpPr>
        <p:spPr>
          <a:xfrm>
            <a:off x="8051047" y="3622021"/>
            <a:ext cx="3618271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" dirty="0">
                <a:solidFill>
                  <a:schemeClr val="bg1"/>
                </a:solidFill>
              </a:rPr>
              <a:t>Grace Kelly/ Wikipedia</a:t>
            </a:r>
          </a:p>
        </p:txBody>
      </p:sp>
    </p:spTree>
    <p:extLst>
      <p:ext uri="{BB962C8B-B14F-4D97-AF65-F5344CB8AC3E}">
        <p14:creationId xmlns:p14="http://schemas.microsoft.com/office/powerpoint/2010/main" val="22585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6205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2 - Richard-</a:t>
            </a:r>
            <a:r>
              <a:rPr lang="de-DE" dirty="0" err="1"/>
              <a:t>Strauss</a:t>
            </a:r>
            <a:r>
              <a:rPr lang="de-DE" dirty="0"/>
              <a:t>-Institut, Garmisch-Partenkirchen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AE0BE1BF-659F-A416-756E-7B380D3DBE00}"/>
              </a:ext>
            </a:extLst>
          </p:cNvPr>
          <p:cNvSpPr txBox="1"/>
          <p:nvPr/>
        </p:nvSpPr>
        <p:spPr>
          <a:xfrm>
            <a:off x="1151140" y="1257718"/>
            <a:ext cx="6205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Sanierung des Turms</a:t>
            </a:r>
          </a:p>
        </p:txBody>
      </p:sp>
    </p:spTree>
    <p:extLst>
      <p:ext uri="{BB962C8B-B14F-4D97-AF65-F5344CB8AC3E}">
        <p14:creationId xmlns:p14="http://schemas.microsoft.com/office/powerpoint/2010/main" val="36432211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10" name="Grafik 9" descr="Ein Bild, das draußen, Gebäude, Fenster, Himmel enthält.&#10;&#10;KI-generierte Inhalte können fehlerhaft sein.">
            <a:extLst>
              <a:ext uri="{FF2B5EF4-FFF2-40B4-BE49-F238E27FC236}">
                <a16:creationId xmlns:a16="http://schemas.microsoft.com/office/drawing/2014/main" id="{94D192E3-6B06-79F6-BD5B-CBD3B3E4B2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4819"/>
            <a:ext cx="3700374" cy="5639216"/>
          </a:xfrm>
          <a:prstGeom prst="rect">
            <a:avLst/>
          </a:prstGeom>
        </p:spPr>
      </p:pic>
      <p:pic>
        <p:nvPicPr>
          <p:cNvPr id="12" name="Grafik 11" descr="Ein Bild, das draußen, Himmel, Gebäude, Wolkenkratzer enthält.&#10;&#10;KI-generierte Inhalte können fehlerhaft sein.">
            <a:extLst>
              <a:ext uri="{FF2B5EF4-FFF2-40B4-BE49-F238E27FC236}">
                <a16:creationId xmlns:a16="http://schemas.microsoft.com/office/drawing/2014/main" id="{E06C7B3F-661F-6055-FE33-ECCA41EF77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76876" y="1099721"/>
            <a:ext cx="5639216" cy="4229412"/>
          </a:xfrm>
          <a:prstGeom prst="rect">
            <a:avLst/>
          </a:prstGeom>
        </p:spPr>
      </p:pic>
      <p:pic>
        <p:nvPicPr>
          <p:cNvPr id="14" name="Grafik 13" descr="Ein Bild, das Gebäude, Himmel, Holz, Struktur enthält.&#10;&#10;KI-generierte Inhalte können fehlerhaft sein.">
            <a:extLst>
              <a:ext uri="{FF2B5EF4-FFF2-40B4-BE49-F238E27FC236}">
                <a16:creationId xmlns:a16="http://schemas.microsoft.com/office/drawing/2014/main" id="{3E3E8596-EE32-A995-4F42-1540F022821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9118" y="394819"/>
            <a:ext cx="3502881" cy="2627161"/>
          </a:xfrm>
          <a:prstGeom prst="rect">
            <a:avLst/>
          </a:prstGeom>
        </p:spPr>
      </p:pic>
      <p:pic>
        <p:nvPicPr>
          <p:cNvPr id="16" name="Grafik 15" descr="Ein Bild, das Boot, Im Haus enthält.&#10;&#10;KI-generierte Inhalte können fehlerhaft sein.">
            <a:extLst>
              <a:ext uri="{FF2B5EF4-FFF2-40B4-BE49-F238E27FC236}">
                <a16:creationId xmlns:a16="http://schemas.microsoft.com/office/drawing/2014/main" id="{4033A72E-24B3-734A-A950-24D955C3C8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1873" y="3406873"/>
            <a:ext cx="3502882" cy="262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564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3" name="Grafik 2" descr="Ein Bild, das Gebäude, Kompositmaterial, Stahl, Bautechnik enthält.&#10;&#10;KI-generierte Inhalte können fehlerhaft sein.">
            <a:extLst>
              <a:ext uri="{FF2B5EF4-FFF2-40B4-BE49-F238E27FC236}">
                <a16:creationId xmlns:a16="http://schemas.microsoft.com/office/drawing/2014/main" id="{27F64F48-2D54-3273-4872-9B7552EB60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360" y="394818"/>
            <a:ext cx="3052640" cy="2289480"/>
          </a:xfrm>
          <a:prstGeom prst="rect">
            <a:avLst/>
          </a:prstGeom>
        </p:spPr>
      </p:pic>
      <p:pic>
        <p:nvPicPr>
          <p:cNvPr id="6" name="Grafik 5" descr="Ein Bild, das Gebäude, Himmel, Schiff, draußen enthält.&#10;&#10;KI-generierte Inhalte können fehlerhaft sein.">
            <a:extLst>
              <a:ext uri="{FF2B5EF4-FFF2-40B4-BE49-F238E27FC236}">
                <a16:creationId xmlns:a16="http://schemas.microsoft.com/office/drawing/2014/main" id="{FCE001B7-5024-2EAB-EE07-2BA31201BE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04902" y="1099720"/>
            <a:ext cx="5639216" cy="4229412"/>
          </a:xfrm>
          <a:prstGeom prst="rect">
            <a:avLst/>
          </a:prstGeom>
        </p:spPr>
      </p:pic>
      <p:pic>
        <p:nvPicPr>
          <p:cNvPr id="5" name="Grafik 4" descr="Ein Bild, das draußen, Gebäude, Fenster, Baum enthält.&#10;&#10;KI-generierte Inhalte können fehlerhaft sein.">
            <a:extLst>
              <a:ext uri="{FF2B5EF4-FFF2-40B4-BE49-F238E27FC236}">
                <a16:creationId xmlns:a16="http://schemas.microsoft.com/office/drawing/2014/main" id="{92BFC6A7-0C5D-AAE8-0EA3-A314473CCC4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9680" y="394818"/>
            <a:ext cx="4229412" cy="5639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6550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6205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3 – Dr.-Wigger-Straße, Garmisch-Partenkirchen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1F99F624-66AC-4CD9-2874-AC04AC9261DE}"/>
              </a:ext>
            </a:extLst>
          </p:cNvPr>
          <p:cNvSpPr txBox="1"/>
          <p:nvPr/>
        </p:nvSpPr>
        <p:spPr>
          <a:xfrm>
            <a:off x="1151140" y="1257718"/>
            <a:ext cx="6205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Generalsanierung</a:t>
            </a:r>
          </a:p>
        </p:txBody>
      </p:sp>
    </p:spTree>
    <p:extLst>
      <p:ext uri="{BB962C8B-B14F-4D97-AF65-F5344CB8AC3E}">
        <p14:creationId xmlns:p14="http://schemas.microsoft.com/office/powerpoint/2010/main" val="1777448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7" name="Grafik 6" descr="Ein Bild, das draußen, Gebäude, Baum, Fenster enthält.&#10;&#10;KI-generierte Inhalte können fehlerhaft sein.">
            <a:extLst>
              <a:ext uri="{FF2B5EF4-FFF2-40B4-BE49-F238E27FC236}">
                <a16:creationId xmlns:a16="http://schemas.microsoft.com/office/drawing/2014/main" id="{8F78B78E-B6D0-3321-4E72-B2E065E3C8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81" r="10368"/>
          <a:stretch/>
        </p:blipFill>
        <p:spPr>
          <a:xfrm>
            <a:off x="0" y="628305"/>
            <a:ext cx="4863402" cy="5112099"/>
          </a:xfrm>
          <a:prstGeom prst="rect">
            <a:avLst/>
          </a:prstGeom>
        </p:spPr>
      </p:pic>
      <p:pic>
        <p:nvPicPr>
          <p:cNvPr id="3" name="Grafik 2" descr="Ein Bild, das draußen, Himmel, Fahrzeug, Landfahrzeug enthält.&#10;&#10;KI-generierte Inhalte können fehlerhaft sein.">
            <a:extLst>
              <a:ext uri="{FF2B5EF4-FFF2-40B4-BE49-F238E27FC236}">
                <a16:creationId xmlns:a16="http://schemas.microsoft.com/office/drawing/2014/main" id="{5F3C2F9E-C936-E7F4-0519-874B92910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009" y="628305"/>
            <a:ext cx="6815999" cy="51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6181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10" name="Grafik 9" descr="Ein Bild, das Gebäude, draußen, Baum, Fenster enthält.&#10;&#10;KI-generierte Inhalte können fehlerhaft sein.">
            <a:extLst>
              <a:ext uri="{FF2B5EF4-FFF2-40B4-BE49-F238E27FC236}">
                <a16:creationId xmlns:a16="http://schemas.microsoft.com/office/drawing/2014/main" id="{698D5250-DC63-9EEF-D5CD-2DAEED7F8F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868" y="628305"/>
            <a:ext cx="6816132" cy="5112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1577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68447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04 – </a:t>
            </a:r>
            <a:r>
              <a:rPr lang="de-DE" dirty="0" err="1"/>
              <a:t>Loisachstraße</a:t>
            </a:r>
            <a:r>
              <a:rPr lang="de-DE" dirty="0"/>
              <a:t>, Garmisch-Partenkirchen</a:t>
            </a:r>
          </a:p>
          <a:p>
            <a:endParaRPr lang="de-DE" dirty="0"/>
          </a:p>
          <a:p>
            <a:r>
              <a:rPr lang="de-DE" dirty="0"/>
              <a:t>Generalsanierung</a:t>
            </a:r>
          </a:p>
        </p:txBody>
      </p:sp>
    </p:spTree>
    <p:extLst>
      <p:ext uri="{BB962C8B-B14F-4D97-AF65-F5344CB8AC3E}">
        <p14:creationId xmlns:p14="http://schemas.microsoft.com/office/powerpoint/2010/main" val="21894283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3" name="Grafik 2" descr="Ein Bild, das draußen, Gebäude, Schnee, Haus enthält.&#10;&#10;KI-generierte Inhalte können fehlerhaft sein.">
            <a:extLst>
              <a:ext uri="{FF2B5EF4-FFF2-40B4-BE49-F238E27FC236}">
                <a16:creationId xmlns:a16="http://schemas.microsoft.com/office/drawing/2014/main" id="{9BAF2180-D03E-AC53-490E-C01BE5EE15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444"/>
            <a:ext cx="8211597" cy="5474398"/>
          </a:xfrm>
          <a:prstGeom prst="rect">
            <a:avLst/>
          </a:prstGeom>
        </p:spPr>
      </p:pic>
      <p:pic>
        <p:nvPicPr>
          <p:cNvPr id="9" name="Grafik 8" descr="Ein Bild, das draußen, Himmel, Wolke, Haus enthält.&#10;&#10;KI-generierte Inhalte können fehlerhaft sein.">
            <a:extLst>
              <a:ext uri="{FF2B5EF4-FFF2-40B4-BE49-F238E27FC236}">
                <a16:creationId xmlns:a16="http://schemas.microsoft.com/office/drawing/2014/main" id="{6C14DC11-73E7-7360-36C2-04296FC6D5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3450" y="519445"/>
            <a:ext cx="3638550" cy="2721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484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6" name="Grafik 5" descr="Ein Bild, das Gebäude, Im Haus, Hartholz, Sperrholz enthält.&#10;&#10;KI-generierte Inhalte können fehlerhaft sein.">
            <a:extLst>
              <a:ext uri="{FF2B5EF4-FFF2-40B4-BE49-F238E27FC236}">
                <a16:creationId xmlns:a16="http://schemas.microsoft.com/office/drawing/2014/main" id="{392E2CDA-54AD-FCDB-210A-9AF6C34C65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436" y="595557"/>
            <a:ext cx="3843130" cy="5136146"/>
          </a:xfrm>
          <a:prstGeom prst="rect">
            <a:avLst/>
          </a:prstGeom>
        </p:spPr>
      </p:pic>
      <p:pic>
        <p:nvPicPr>
          <p:cNvPr id="5" name="Grafik 4" descr="Ein Bild, das Treppe, Gebäude, Im Haus, Wand enthält.&#10;&#10;KI-generierte Inhalte können fehlerhaft sein.">
            <a:extLst>
              <a:ext uri="{FF2B5EF4-FFF2-40B4-BE49-F238E27FC236}">
                <a16:creationId xmlns:a16="http://schemas.microsoft.com/office/drawing/2014/main" id="{C44D7F19-57EE-11E3-9170-814EB9286F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9894" y="595558"/>
            <a:ext cx="3855074" cy="5136145"/>
          </a:xfrm>
          <a:prstGeom prst="rect">
            <a:avLst/>
          </a:prstGeom>
        </p:spPr>
      </p:pic>
      <p:pic>
        <p:nvPicPr>
          <p:cNvPr id="9" name="Grafik 8" descr="Ein Bild, das Im Haus, Gebäude, Treppe, Wand enthält.&#10;&#10;KI-generierte Inhalte können fehlerhaft sein.">
            <a:extLst>
              <a:ext uri="{FF2B5EF4-FFF2-40B4-BE49-F238E27FC236}">
                <a16:creationId xmlns:a16="http://schemas.microsoft.com/office/drawing/2014/main" id="{8B94883B-BB3F-443F-99ED-69E7916965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95559"/>
            <a:ext cx="3852109" cy="5136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8943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10" name="Grafik 9" descr="Ein Bild, das Im Haus, Wand, Putz, Inneneinrichtung enthält.&#10;&#10;KI-generierte Inhalte können fehlerhaft sein.">
            <a:extLst>
              <a:ext uri="{FF2B5EF4-FFF2-40B4-BE49-F238E27FC236}">
                <a16:creationId xmlns:a16="http://schemas.microsoft.com/office/drawing/2014/main" id="{7F89524E-1CBA-DD81-9262-E3121FE396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6725"/>
            <a:ext cx="3826565" cy="2869924"/>
          </a:xfrm>
          <a:prstGeom prst="rect">
            <a:avLst/>
          </a:prstGeom>
        </p:spPr>
      </p:pic>
      <p:pic>
        <p:nvPicPr>
          <p:cNvPr id="12" name="Grafik 11" descr="Ein Bild, das Im Haus, Wand, Inneneinrichtung, Decke enthält.&#10;&#10;KI-generierte Inhalte können fehlerhaft sein.">
            <a:extLst>
              <a:ext uri="{FF2B5EF4-FFF2-40B4-BE49-F238E27FC236}">
                <a16:creationId xmlns:a16="http://schemas.microsoft.com/office/drawing/2014/main" id="{597EBE19-C07D-02F9-BB5A-C83E8B33F8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5509" y="466725"/>
            <a:ext cx="3833953" cy="2869924"/>
          </a:xfrm>
          <a:prstGeom prst="rect">
            <a:avLst/>
          </a:prstGeom>
        </p:spPr>
      </p:pic>
      <p:pic>
        <p:nvPicPr>
          <p:cNvPr id="14" name="Grafik 13" descr="Ein Bild, das Im Haus, Wand, Inneneinrichtung, Haus enthält.&#10;&#10;KI-generierte Inhalte können fehlerhaft sein.">
            <a:extLst>
              <a:ext uri="{FF2B5EF4-FFF2-40B4-BE49-F238E27FC236}">
                <a16:creationId xmlns:a16="http://schemas.microsoft.com/office/drawing/2014/main" id="{C2220069-D7DA-88D8-942C-C94249553A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406" y="466725"/>
            <a:ext cx="3813594" cy="2869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620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77392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05 – Sankt Anton, Garmisch-Partenkirchen</a:t>
            </a:r>
          </a:p>
          <a:p>
            <a:endParaRPr lang="de-DE" dirty="0"/>
          </a:p>
          <a:p>
            <a:r>
              <a:rPr lang="de-DE" dirty="0"/>
              <a:t>Reinigung und Restaurierung Seitenaltar, Raumschale, Wände, Inventar</a:t>
            </a:r>
          </a:p>
        </p:txBody>
      </p:sp>
      <p:pic>
        <p:nvPicPr>
          <p:cNvPr id="3" name="Grafik 2" descr="Ein Bild, das draußen, Gebäude, Baum, Pflanze enthält.&#10;&#10;KI-generierte Inhalte können fehlerhaft sein.">
            <a:extLst>
              <a:ext uri="{FF2B5EF4-FFF2-40B4-BE49-F238E27FC236}">
                <a16:creationId xmlns:a16="http://schemas.microsoft.com/office/drawing/2014/main" id="{B51ED583-0C3B-7214-504E-7681C553EC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0159" y="1778558"/>
            <a:ext cx="5071841" cy="4226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2749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7" name="Grafik 6" descr="Ein Bild, das Menschliches Gesicht, Gebäude, Person, Kunst enthält.&#10;&#10;KI-generierte Inhalte können fehlerhaft sein.">
            <a:extLst>
              <a:ext uri="{FF2B5EF4-FFF2-40B4-BE49-F238E27FC236}">
                <a16:creationId xmlns:a16="http://schemas.microsoft.com/office/drawing/2014/main" id="{E09FD000-9FF1-AFA9-F620-811A5C23C5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35825" y="1142993"/>
            <a:ext cx="5664200" cy="4248150"/>
          </a:xfrm>
          <a:prstGeom prst="rect">
            <a:avLst/>
          </a:prstGeom>
        </p:spPr>
      </p:pic>
      <p:pic>
        <p:nvPicPr>
          <p:cNvPr id="6" name="Grafik 5" descr="Ein Bild, das Im Haus, Heiligtümer, Kapelle, Kultstätte enthält.&#10;&#10;KI-generierte Inhalte können fehlerhaft sein.">
            <a:extLst>
              <a:ext uri="{FF2B5EF4-FFF2-40B4-BE49-F238E27FC236}">
                <a16:creationId xmlns:a16="http://schemas.microsoft.com/office/drawing/2014/main" id="{14DA38E0-10ED-49E6-CAAE-171C4935DB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0"/>
          <a:stretch/>
        </p:blipFill>
        <p:spPr>
          <a:xfrm>
            <a:off x="0" y="434968"/>
            <a:ext cx="7280449" cy="566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5824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62056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06 – </a:t>
            </a:r>
            <a:r>
              <a:rPr lang="de-DE" dirty="0" err="1"/>
              <a:t>Brunnhäuslweg</a:t>
            </a:r>
            <a:r>
              <a:rPr lang="de-DE" dirty="0"/>
              <a:t>, Garmisch-Partenkirchen</a:t>
            </a:r>
          </a:p>
          <a:p>
            <a:endParaRPr lang="de-DE" dirty="0"/>
          </a:p>
          <a:p>
            <a:r>
              <a:rPr lang="de-DE" dirty="0"/>
              <a:t>Generalsanierung</a:t>
            </a:r>
          </a:p>
        </p:txBody>
      </p:sp>
    </p:spTree>
    <p:extLst>
      <p:ext uri="{BB962C8B-B14F-4D97-AF65-F5344CB8AC3E}">
        <p14:creationId xmlns:p14="http://schemas.microsoft.com/office/powerpoint/2010/main" val="15463389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3" name="Grafik 2" descr="Ein Bild, das Gras, draußen, Baum, Landschaft enthält.&#10;&#10;KI-generierte Inhalte können fehlerhaft sein.">
            <a:extLst>
              <a:ext uri="{FF2B5EF4-FFF2-40B4-BE49-F238E27FC236}">
                <a16:creationId xmlns:a16="http://schemas.microsoft.com/office/drawing/2014/main" id="{4FAE0E44-C388-7AC8-0045-8A0AB2F335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097"/>
            <a:ext cx="9546771" cy="5370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0472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5" name="Grafik 4" descr="Ein Bild, das draußen, Landfahrzeug, Himmel, Fahrzeug enthält.&#10;&#10;KI-generierte Inhalte können fehlerhaft sein.">
            <a:extLst>
              <a:ext uri="{FF2B5EF4-FFF2-40B4-BE49-F238E27FC236}">
                <a16:creationId xmlns:a16="http://schemas.microsoft.com/office/drawing/2014/main" id="{341D43D2-77D4-4B72-D50D-4BFE3FB7B6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4670"/>
            <a:ext cx="7341353" cy="5506015"/>
          </a:xfrm>
          <a:prstGeom prst="rect">
            <a:avLst/>
          </a:prstGeom>
        </p:spPr>
      </p:pic>
      <p:pic>
        <p:nvPicPr>
          <p:cNvPr id="7" name="Grafik 6" descr="Ein Bild, das Im Haus, Fenster, Gebäude, Wand enthält.&#10;&#10;KI-generierte Inhalte können fehlerhaft sein.">
            <a:extLst>
              <a:ext uri="{FF2B5EF4-FFF2-40B4-BE49-F238E27FC236}">
                <a16:creationId xmlns:a16="http://schemas.microsoft.com/office/drawing/2014/main" id="{72471822-94BB-C83B-853C-C43C222F4E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7989" y="524670"/>
            <a:ext cx="3564010" cy="2673007"/>
          </a:xfrm>
          <a:prstGeom prst="rect">
            <a:avLst/>
          </a:prstGeom>
        </p:spPr>
      </p:pic>
      <p:pic>
        <p:nvPicPr>
          <p:cNvPr id="10" name="Grafik 9" descr="Ein Bild, das Wand, Im Haus, Putz, Verlassen enthält.&#10;&#10;KI-generierte Inhalte können fehlerhaft sein.">
            <a:extLst>
              <a:ext uri="{FF2B5EF4-FFF2-40B4-BE49-F238E27FC236}">
                <a16:creationId xmlns:a16="http://schemas.microsoft.com/office/drawing/2014/main" id="{A96435E9-7D6E-0051-CAC3-13081796BD7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7988" y="3357677"/>
            <a:ext cx="3564011" cy="2673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0668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62056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07 – Ludwigstraße, Garmisch-Partenkirchen</a:t>
            </a:r>
          </a:p>
          <a:p>
            <a:endParaRPr lang="de-DE" dirty="0"/>
          </a:p>
          <a:p>
            <a:r>
              <a:rPr lang="de-DE" dirty="0"/>
              <a:t>Fassadensanierung, Fensterreparatur</a:t>
            </a:r>
          </a:p>
        </p:txBody>
      </p:sp>
    </p:spTree>
    <p:extLst>
      <p:ext uri="{BB962C8B-B14F-4D97-AF65-F5344CB8AC3E}">
        <p14:creationId xmlns:p14="http://schemas.microsoft.com/office/powerpoint/2010/main" val="27099771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3" name="Grafik 2" descr="Ein Bild, das draußen, Wolke, Himmel, Haus enthält.&#10;&#10;KI-generierte Inhalte können fehlerhaft sein.">
            <a:extLst>
              <a:ext uri="{FF2B5EF4-FFF2-40B4-BE49-F238E27FC236}">
                <a16:creationId xmlns:a16="http://schemas.microsoft.com/office/drawing/2014/main" id="{AF382BF2-C49F-E8A6-E148-19549EB258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24723"/>
            <a:ext cx="6421437" cy="5451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7021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5" name="Grafik 4" descr="Ein Bild, das Gebäude, draußen, Fenster, Himmel enthält.&#10;&#10;KI-generierte Inhalte können fehlerhaft sein.">
            <a:extLst>
              <a:ext uri="{FF2B5EF4-FFF2-40B4-BE49-F238E27FC236}">
                <a16:creationId xmlns:a16="http://schemas.microsoft.com/office/drawing/2014/main" id="{4AAC5EBD-8136-A6C5-2AB4-EA44D17BBB8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4723"/>
            <a:ext cx="4088650" cy="5451533"/>
          </a:xfrm>
          <a:prstGeom prst="rect">
            <a:avLst/>
          </a:prstGeom>
        </p:spPr>
      </p:pic>
      <p:pic>
        <p:nvPicPr>
          <p:cNvPr id="6" name="Grafik 5" descr="Ein Bild, das Fenster, Gebäude, draußen, Himmel enthält.&#10;&#10;KI-generierte Inhalte können fehlerhaft sein.">
            <a:extLst>
              <a:ext uri="{FF2B5EF4-FFF2-40B4-BE49-F238E27FC236}">
                <a16:creationId xmlns:a16="http://schemas.microsoft.com/office/drawing/2014/main" id="{F843CDBA-B962-06EC-4380-557CFA2343C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828" y="524723"/>
            <a:ext cx="4088650" cy="5451533"/>
          </a:xfrm>
          <a:prstGeom prst="rect">
            <a:avLst/>
          </a:prstGeom>
        </p:spPr>
      </p:pic>
      <p:pic>
        <p:nvPicPr>
          <p:cNvPr id="9" name="Grafik 8" descr="Ein Bild, das Gebäude, Kompositmaterial, Fenster, draußen enthält.&#10;&#10;KI-generierte Inhalte können fehlerhaft sein.">
            <a:extLst>
              <a:ext uri="{FF2B5EF4-FFF2-40B4-BE49-F238E27FC236}">
                <a16:creationId xmlns:a16="http://schemas.microsoft.com/office/drawing/2014/main" id="{91AEEF54-61B5-3B02-E522-0AADE47A5D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40" b="24535"/>
          <a:stretch/>
        </p:blipFill>
        <p:spPr>
          <a:xfrm>
            <a:off x="9353312" y="524723"/>
            <a:ext cx="2886371" cy="2256183"/>
          </a:xfrm>
          <a:prstGeom prst="rect">
            <a:avLst/>
          </a:prstGeom>
        </p:spPr>
      </p:pic>
      <p:pic>
        <p:nvPicPr>
          <p:cNvPr id="11" name="Grafik 10" descr="Ein Bild, das Gebäude, Fenster, draußen, Im Haus enthält.&#10;&#10;KI-generierte Inhalte können fehlerhaft sein.">
            <a:extLst>
              <a:ext uri="{FF2B5EF4-FFF2-40B4-BE49-F238E27FC236}">
                <a16:creationId xmlns:a16="http://schemas.microsoft.com/office/drawing/2014/main" id="{C91C3D3E-994E-6F3D-E42E-166B2E36DC6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8887" y="2951921"/>
            <a:ext cx="2260796" cy="3014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3733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62056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08/09 – Kaiser-Ludwig-Platz, Ettal</a:t>
            </a:r>
          </a:p>
          <a:p>
            <a:endParaRPr lang="de-DE" dirty="0"/>
          </a:p>
          <a:p>
            <a:r>
              <a:rPr lang="de-DE" dirty="0"/>
              <a:t>Balkonsanierung / Mauertrockenlegung, Haustüre</a:t>
            </a:r>
          </a:p>
        </p:txBody>
      </p:sp>
    </p:spTree>
    <p:extLst>
      <p:ext uri="{BB962C8B-B14F-4D97-AF65-F5344CB8AC3E}">
        <p14:creationId xmlns:p14="http://schemas.microsoft.com/office/powerpoint/2010/main" val="28615385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3" name="Grafik 2" descr="Ein Bild, das draußen, Gebäude, Haus, Himmel enthält.&#10;&#10;KI-generierte Inhalte können fehlerhaft sein.">
            <a:extLst>
              <a:ext uri="{FF2B5EF4-FFF2-40B4-BE49-F238E27FC236}">
                <a16:creationId xmlns:a16="http://schemas.microsoft.com/office/drawing/2014/main" id="{8569495C-1FF2-8190-9836-BDFB0CD6C8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0"/>
          <a:stretch/>
        </p:blipFill>
        <p:spPr>
          <a:xfrm>
            <a:off x="15457" y="809641"/>
            <a:ext cx="5225187" cy="3659992"/>
          </a:xfrm>
          <a:prstGeom prst="rect">
            <a:avLst/>
          </a:prstGeom>
        </p:spPr>
      </p:pic>
      <p:pic>
        <p:nvPicPr>
          <p:cNvPr id="6" name="Grafik 5" descr="Ein Bild, das draußen, Kleidung, Gelände, Person enthält.&#10;&#10;KI-generierte Inhalte können fehlerhaft sein.">
            <a:extLst>
              <a:ext uri="{FF2B5EF4-FFF2-40B4-BE49-F238E27FC236}">
                <a16:creationId xmlns:a16="http://schemas.microsoft.com/office/drawing/2014/main" id="{B96FAF78-2C4A-70A2-1106-433FA798337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979"/>
          <a:stretch/>
        </p:blipFill>
        <p:spPr>
          <a:xfrm>
            <a:off x="5605905" y="809640"/>
            <a:ext cx="2745921" cy="4633215"/>
          </a:xfrm>
          <a:prstGeom prst="rect">
            <a:avLst/>
          </a:prstGeom>
        </p:spPr>
      </p:pic>
      <p:pic>
        <p:nvPicPr>
          <p:cNvPr id="9" name="Grafik 8" descr="Ein Bild, das Kunst, Wand, Beerdigung, Text enthält.&#10;&#10;KI-generierte Inhalte können fehlerhaft sein.">
            <a:extLst>
              <a:ext uri="{FF2B5EF4-FFF2-40B4-BE49-F238E27FC236}">
                <a16:creationId xmlns:a16="http://schemas.microsoft.com/office/drawing/2014/main" id="{33C3D94E-D5DC-485E-1CC8-540C805E739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37936" y="1388792"/>
            <a:ext cx="4633215" cy="3474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1727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5" name="Grafik 4" descr="Ein Bild, das draußen, Himmel, Baum, Winter enthält.&#10;&#10;KI-generierte Inhalte können fehlerhaft sein.">
            <a:extLst>
              <a:ext uri="{FF2B5EF4-FFF2-40B4-BE49-F238E27FC236}">
                <a16:creationId xmlns:a16="http://schemas.microsoft.com/office/drawing/2014/main" id="{C0F5FAF1-4DE4-2C5A-7C42-F884BD6047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422811"/>
            <a:ext cx="6705600" cy="5029200"/>
          </a:xfrm>
          <a:prstGeom prst="rect">
            <a:avLst/>
          </a:prstGeom>
        </p:spPr>
      </p:pic>
      <p:pic>
        <p:nvPicPr>
          <p:cNvPr id="11" name="Grafik 10" descr="Ein Bild, das draußen, Himmel, Schnee, Baum enthält.&#10;&#10;KI-generierte Inhalte können fehlerhaft sein.">
            <a:extLst>
              <a:ext uri="{FF2B5EF4-FFF2-40B4-BE49-F238E27FC236}">
                <a16:creationId xmlns:a16="http://schemas.microsoft.com/office/drawing/2014/main" id="{D4D324E0-6C32-BB90-7DC9-4A6160030E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3834"/>
          <a:stretch/>
        </p:blipFill>
        <p:spPr>
          <a:xfrm>
            <a:off x="0" y="422811"/>
            <a:ext cx="4939748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2515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62056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10 – Sankt Peter und Paul, Oberammergau</a:t>
            </a:r>
          </a:p>
          <a:p>
            <a:endParaRPr lang="de-DE" dirty="0"/>
          </a:p>
          <a:p>
            <a:r>
              <a:rPr lang="de-DE" dirty="0"/>
              <a:t>Sanierung der Sakristei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30C7E041-D9AF-B954-DC72-AFC1EA4B7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086" y="458401"/>
            <a:ext cx="4041913" cy="5566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28465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62056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11 – Mühlbach, Oberammergau / </a:t>
            </a:r>
            <a:r>
              <a:rPr lang="de-DE" dirty="0" err="1"/>
              <a:t>Alexnhaus</a:t>
            </a:r>
            <a:endParaRPr lang="de-DE" dirty="0"/>
          </a:p>
          <a:p>
            <a:endParaRPr lang="de-DE" dirty="0"/>
          </a:p>
          <a:p>
            <a:r>
              <a:rPr lang="de-DE" dirty="0"/>
              <a:t>Voruntersuchungen zur denkmalgerechten Sanierung</a:t>
            </a:r>
          </a:p>
        </p:txBody>
      </p:sp>
    </p:spTree>
    <p:extLst>
      <p:ext uri="{BB962C8B-B14F-4D97-AF65-F5344CB8AC3E}">
        <p14:creationId xmlns:p14="http://schemas.microsoft.com/office/powerpoint/2010/main" val="11059600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3" name="Grafik 2" descr="Ein Bild, das draußen, Gebäude, Haus, Eigentum enthält.&#10;&#10;KI-generierte Inhalte können fehlerhaft sein.">
            <a:extLst>
              <a:ext uri="{FF2B5EF4-FFF2-40B4-BE49-F238E27FC236}">
                <a16:creationId xmlns:a16="http://schemas.microsoft.com/office/drawing/2014/main" id="{30B443E2-196F-90F9-CF21-AAFC053F5C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6773"/>
            <a:ext cx="2857500" cy="1771650"/>
          </a:xfrm>
          <a:prstGeom prst="rect">
            <a:avLst/>
          </a:prstGeom>
        </p:spPr>
      </p:pic>
      <p:pic>
        <p:nvPicPr>
          <p:cNvPr id="5" name="Grafik 4" descr="Ein Bild, das Im Haus, Gebäude, Decke, Kompositmaterial enthält.&#10;&#10;KI-generierte Inhalte können fehlerhaft sein.">
            <a:extLst>
              <a:ext uri="{FF2B5EF4-FFF2-40B4-BE49-F238E27FC236}">
                <a16:creationId xmlns:a16="http://schemas.microsoft.com/office/drawing/2014/main" id="{A3CC5EC9-4A53-6BB5-C16D-59DF3CF906B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678" y="526773"/>
            <a:ext cx="4152072" cy="5536096"/>
          </a:xfrm>
          <a:prstGeom prst="rect">
            <a:avLst/>
          </a:prstGeom>
        </p:spPr>
      </p:pic>
      <p:pic>
        <p:nvPicPr>
          <p:cNvPr id="7" name="Grafik 6" descr="Ein Bild, das Im Haus, Gebäude, Wand, Boden enthält.&#10;&#10;KI-generierte Inhalte können fehlerhaft sein.">
            <a:extLst>
              <a:ext uri="{FF2B5EF4-FFF2-40B4-BE49-F238E27FC236}">
                <a16:creationId xmlns:a16="http://schemas.microsoft.com/office/drawing/2014/main" id="{F6EAE541-6A61-570F-C723-823F65FA83A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9928" y="526773"/>
            <a:ext cx="4152072" cy="5536096"/>
          </a:xfrm>
          <a:prstGeom prst="rect">
            <a:avLst/>
          </a:prstGeom>
        </p:spPr>
      </p:pic>
      <p:pic>
        <p:nvPicPr>
          <p:cNvPr id="10" name="Grafik 9" descr="Ein Bild, das Gebäude, Balken, Im Haus, Decke enthält.&#10;&#10;KI-generierte Inhalte können fehlerhaft sein.">
            <a:extLst>
              <a:ext uri="{FF2B5EF4-FFF2-40B4-BE49-F238E27FC236}">
                <a16:creationId xmlns:a16="http://schemas.microsoft.com/office/drawing/2014/main" id="{8A9AE0D7-B8FB-F48B-D038-ED6C41A1362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746926"/>
            <a:ext cx="2857501" cy="2143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8016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62056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12 – </a:t>
            </a:r>
            <a:r>
              <a:rPr lang="de-DE" dirty="0" err="1"/>
              <a:t>Pilatushaus</a:t>
            </a:r>
            <a:r>
              <a:rPr lang="de-DE" dirty="0"/>
              <a:t>, Oberammergau</a:t>
            </a:r>
          </a:p>
          <a:p>
            <a:endParaRPr lang="de-DE" dirty="0"/>
          </a:p>
          <a:p>
            <a:r>
              <a:rPr lang="de-DE" dirty="0"/>
              <a:t>Sanierung Schindeldach</a:t>
            </a:r>
          </a:p>
        </p:txBody>
      </p:sp>
    </p:spTree>
    <p:extLst>
      <p:ext uri="{BB962C8B-B14F-4D97-AF65-F5344CB8AC3E}">
        <p14:creationId xmlns:p14="http://schemas.microsoft.com/office/powerpoint/2010/main" val="13501718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3" name="Grafik 2" descr="Ein Bild, das draußen, Wolke, Himmel, Pflanze enthält.&#10;&#10;KI-generierte Inhalte können fehlerhaft sein.">
            <a:extLst>
              <a:ext uri="{FF2B5EF4-FFF2-40B4-BE49-F238E27FC236}">
                <a16:creationId xmlns:a16="http://schemas.microsoft.com/office/drawing/2014/main" id="{62C4F51A-C93A-D343-A1E0-D55FB13CFC5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7748"/>
            <a:ext cx="7305261" cy="5478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5970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62056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13 – Martin-Schweiger-Straße, Unterammergau</a:t>
            </a:r>
          </a:p>
          <a:p>
            <a:endParaRPr lang="de-DE" dirty="0"/>
          </a:p>
          <a:p>
            <a:r>
              <a:rPr lang="de-DE" dirty="0"/>
              <a:t>Fensteraustausch</a:t>
            </a:r>
          </a:p>
        </p:txBody>
      </p:sp>
    </p:spTree>
    <p:extLst>
      <p:ext uri="{BB962C8B-B14F-4D97-AF65-F5344CB8AC3E}">
        <p14:creationId xmlns:p14="http://schemas.microsoft.com/office/powerpoint/2010/main" val="16055628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3" name="Grafik 2" descr="Ein Bild, das Gebäude, draußen, Haus, Fenster enthält.&#10;&#10;KI-generierte Inhalte können fehlerhaft sein.">
            <a:extLst>
              <a:ext uri="{FF2B5EF4-FFF2-40B4-BE49-F238E27FC236}">
                <a16:creationId xmlns:a16="http://schemas.microsoft.com/office/drawing/2014/main" id="{3EEBB321-9076-BD2B-3D32-B0BA00B61A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9377"/>
            <a:ext cx="4091327" cy="5455103"/>
          </a:xfrm>
          <a:prstGeom prst="rect">
            <a:avLst/>
          </a:prstGeom>
        </p:spPr>
      </p:pic>
      <p:pic>
        <p:nvPicPr>
          <p:cNvPr id="6" name="Grafik 5" descr="Ein Bild, das Gebäude, draußen, Haus, Fenster enthält.&#10;&#10;KI-generierte Inhalte können fehlerhaft sein.">
            <a:extLst>
              <a:ext uri="{FF2B5EF4-FFF2-40B4-BE49-F238E27FC236}">
                <a16:creationId xmlns:a16="http://schemas.microsoft.com/office/drawing/2014/main" id="{91F4F33D-0F7E-7A96-1030-0EB18870B02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17" r="7202"/>
          <a:stretch/>
        </p:blipFill>
        <p:spPr>
          <a:xfrm>
            <a:off x="4991999" y="454827"/>
            <a:ext cx="7200001" cy="5459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8697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5" name="Grafik 4" descr="Ein Bild, das Gebäude, Im Haus, Fenster, Boden enthält.&#10;&#10;KI-generierte Inhalte können fehlerhaft sein.">
            <a:extLst>
              <a:ext uri="{FF2B5EF4-FFF2-40B4-BE49-F238E27FC236}">
                <a16:creationId xmlns:a16="http://schemas.microsoft.com/office/drawing/2014/main" id="{D9C54D46-AE67-32F7-E142-F14AD1910B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9857"/>
            <a:ext cx="3780065" cy="5040086"/>
          </a:xfrm>
          <a:prstGeom prst="rect">
            <a:avLst/>
          </a:prstGeom>
        </p:spPr>
      </p:pic>
      <p:pic>
        <p:nvPicPr>
          <p:cNvPr id="9" name="Grafik 8" descr="Ein Bild, das Gebäude, Fenster, Eigentum, Veranda enthält.&#10;&#10;KI-generierte Inhalte können fehlerhaft sein.">
            <a:extLst>
              <a:ext uri="{FF2B5EF4-FFF2-40B4-BE49-F238E27FC236}">
                <a16:creationId xmlns:a16="http://schemas.microsoft.com/office/drawing/2014/main" id="{D9429A97-9FFD-87E4-9548-23365466F5E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55"/>
          <a:stretch/>
        </p:blipFill>
        <p:spPr>
          <a:xfrm>
            <a:off x="4267200" y="489856"/>
            <a:ext cx="7924800" cy="5040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0999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62056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14 – </a:t>
            </a:r>
            <a:r>
              <a:rPr lang="de-DE" dirty="0" err="1"/>
              <a:t>Kammerl</a:t>
            </a:r>
            <a:r>
              <a:rPr lang="de-DE" dirty="0"/>
              <a:t>, </a:t>
            </a:r>
            <a:r>
              <a:rPr lang="de-DE" dirty="0" err="1"/>
              <a:t>Saulgrub</a:t>
            </a:r>
            <a:endParaRPr lang="de-DE" dirty="0"/>
          </a:p>
          <a:p>
            <a:endParaRPr lang="de-DE" dirty="0"/>
          </a:p>
          <a:p>
            <a:r>
              <a:rPr lang="de-DE" dirty="0"/>
              <a:t>Generalsanierung Wohnhaus</a:t>
            </a:r>
          </a:p>
        </p:txBody>
      </p:sp>
    </p:spTree>
    <p:extLst>
      <p:ext uri="{BB962C8B-B14F-4D97-AF65-F5344CB8AC3E}">
        <p14:creationId xmlns:p14="http://schemas.microsoft.com/office/powerpoint/2010/main" val="39098785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3" name="Grafik 2" descr="Ein Bild, das draußen, Gras, Baum, Gebäude enthält.&#10;&#10;KI-generierte Inhalte können fehlerhaft sein.">
            <a:extLst>
              <a:ext uri="{FF2B5EF4-FFF2-40B4-BE49-F238E27FC236}">
                <a16:creationId xmlns:a16="http://schemas.microsoft.com/office/drawing/2014/main" id="{52DD8444-11B1-45F4-4467-5A7B5A495D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6730"/>
            <a:ext cx="10417629" cy="5064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550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5" name="Grafik 4" descr="Ein Bild, das draußen, Gebäude, Himmel, Schnee enthält.&#10;&#10;KI-generierte Inhalte können fehlerhaft sein.">
            <a:extLst>
              <a:ext uri="{FF2B5EF4-FFF2-40B4-BE49-F238E27FC236}">
                <a16:creationId xmlns:a16="http://schemas.microsoft.com/office/drawing/2014/main" id="{2E2590F7-30BA-10B7-1DAB-D974794138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7565"/>
            <a:ext cx="4263887" cy="5685183"/>
          </a:xfrm>
          <a:prstGeom prst="rect">
            <a:avLst/>
          </a:prstGeom>
        </p:spPr>
      </p:pic>
      <p:pic>
        <p:nvPicPr>
          <p:cNvPr id="7" name="Grafik 6" descr="Ein Bild, das draußen, Winter, Gebäude, Haus enthält.&#10;&#10;KI-generierte Inhalte können fehlerhaft sein.">
            <a:extLst>
              <a:ext uri="{FF2B5EF4-FFF2-40B4-BE49-F238E27FC236}">
                <a16:creationId xmlns:a16="http://schemas.microsoft.com/office/drawing/2014/main" id="{DCA3D858-F0F7-743B-C86C-C188206541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800" y="396782"/>
            <a:ext cx="7579200" cy="568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3712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62056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16 – Sankt Martin, Bad Kohlgrub</a:t>
            </a:r>
          </a:p>
          <a:p>
            <a:endParaRPr lang="de-DE" dirty="0"/>
          </a:p>
          <a:p>
            <a:r>
              <a:rPr lang="de-DE" dirty="0"/>
              <a:t>Sanierung und statische Instandsetzung Geläut</a:t>
            </a:r>
          </a:p>
        </p:txBody>
      </p:sp>
      <p:pic>
        <p:nvPicPr>
          <p:cNvPr id="3" name="Grafik 2" descr="Ein Bild, das draußen, Himmel, Gebäude, Haus enthält.&#10;&#10;KI-generierte Inhalte können fehlerhaft sein.">
            <a:extLst>
              <a:ext uri="{FF2B5EF4-FFF2-40B4-BE49-F238E27FC236}">
                <a16:creationId xmlns:a16="http://schemas.microsoft.com/office/drawing/2014/main" id="{666E187D-49B3-9B7E-BBF5-7E8CA365AF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5135" y="693336"/>
            <a:ext cx="4286865" cy="5227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5287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620569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17/18/20 – Sankt Georg, Bad Bayersoien</a:t>
            </a:r>
          </a:p>
          <a:p>
            <a:endParaRPr lang="de-DE" dirty="0"/>
          </a:p>
          <a:p>
            <a:r>
              <a:rPr lang="de-DE" dirty="0"/>
              <a:t>Fassadenanstrich – Erneuerung nach Hagelschaden</a:t>
            </a:r>
          </a:p>
          <a:p>
            <a:endParaRPr lang="de-DE" dirty="0"/>
          </a:p>
          <a:p>
            <a:r>
              <a:rPr lang="de-DE" dirty="0"/>
              <a:t>Reaktivierung einer historischen Glocke</a:t>
            </a:r>
          </a:p>
          <a:p>
            <a:endParaRPr lang="de-DE" dirty="0"/>
          </a:p>
          <a:p>
            <a:r>
              <a:rPr lang="de-DE" dirty="0"/>
              <a:t>Dachsanierung nach Hagel</a:t>
            </a:r>
          </a:p>
        </p:txBody>
      </p:sp>
    </p:spTree>
    <p:extLst>
      <p:ext uri="{BB962C8B-B14F-4D97-AF65-F5344CB8AC3E}">
        <p14:creationId xmlns:p14="http://schemas.microsoft.com/office/powerpoint/2010/main" val="79980274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7C39229A-B954-39D6-F133-3C1757114A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1528"/>
            <a:ext cx="6519056" cy="5507385"/>
          </a:xfrm>
          <a:prstGeom prst="rect">
            <a:avLst/>
          </a:prstGeom>
        </p:spPr>
      </p:pic>
      <p:pic>
        <p:nvPicPr>
          <p:cNvPr id="7" name="Grafik 6" descr="Ein Bild, das Metall, Im Haus, Stahl, hölzern enthält.&#10;&#10;KI-generierte Inhalte können fehlerhaft sein.">
            <a:extLst>
              <a:ext uri="{FF2B5EF4-FFF2-40B4-BE49-F238E27FC236}">
                <a16:creationId xmlns:a16="http://schemas.microsoft.com/office/drawing/2014/main" id="{B6DDB793-211B-4FA9-0188-CEAAF3383E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343" y="501528"/>
            <a:ext cx="5366657" cy="4024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9300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62056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19 – Dorfstraße, Bad Bayersoien</a:t>
            </a:r>
          </a:p>
          <a:p>
            <a:endParaRPr lang="de-DE" dirty="0"/>
          </a:p>
          <a:p>
            <a:r>
              <a:rPr lang="de-DE" dirty="0"/>
              <a:t>Fenstersanierung nach Hagel</a:t>
            </a:r>
          </a:p>
        </p:txBody>
      </p:sp>
    </p:spTree>
    <p:extLst>
      <p:ext uri="{BB962C8B-B14F-4D97-AF65-F5344CB8AC3E}">
        <p14:creationId xmlns:p14="http://schemas.microsoft.com/office/powerpoint/2010/main" val="41556009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3" name="Grafik 2" descr="Ein Bild, das Zeichnung, Gebäude, draußen, Kunst enthält.&#10;&#10;KI-generierte Inhalte können fehlerhaft sein.">
            <a:extLst>
              <a:ext uri="{FF2B5EF4-FFF2-40B4-BE49-F238E27FC236}">
                <a16:creationId xmlns:a16="http://schemas.microsoft.com/office/drawing/2014/main" id="{F6BD257A-68B9-A43C-7AB3-7DDE8CB196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83"/>
          <a:stretch/>
        </p:blipFill>
        <p:spPr>
          <a:xfrm rot="10800000">
            <a:off x="0" y="902154"/>
            <a:ext cx="5184228" cy="4402521"/>
          </a:xfrm>
          <a:prstGeom prst="rect">
            <a:avLst/>
          </a:prstGeom>
        </p:spPr>
      </p:pic>
      <p:pic>
        <p:nvPicPr>
          <p:cNvPr id="5" name="Grafik 4" descr="Ein Bild, das Fenster, Pflanze, Haus, Gebäude enthält.&#10;&#10;KI-generierte Inhalte können fehlerhaft sein.">
            <a:extLst>
              <a:ext uri="{FF2B5EF4-FFF2-40B4-BE49-F238E27FC236}">
                <a16:creationId xmlns:a16="http://schemas.microsoft.com/office/drawing/2014/main" id="{FDC071BA-1EC2-0466-4CFF-2BBA68E156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201" y="902153"/>
            <a:ext cx="3301892" cy="4402522"/>
          </a:xfrm>
          <a:prstGeom prst="rect">
            <a:avLst/>
          </a:prstGeom>
        </p:spPr>
      </p:pic>
      <p:pic>
        <p:nvPicPr>
          <p:cNvPr id="6" name="Grafik 5" descr="Ein Bild, das Gebäude, draußen, Grün, Fenster enthält.&#10;&#10;KI-generierte Inhalte können fehlerhaft sein.">
            <a:extLst>
              <a:ext uri="{FF2B5EF4-FFF2-40B4-BE49-F238E27FC236}">
                <a16:creationId xmlns:a16="http://schemas.microsoft.com/office/drawing/2014/main" id="{DCC4196E-2C47-7D3E-9E6F-49AC387F973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8067" y="902153"/>
            <a:ext cx="3303933" cy="4405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3453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62056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21 </a:t>
            </a:r>
            <a:r>
              <a:rPr lang="de-DE" dirty="0" err="1"/>
              <a:t>Echelsbach</a:t>
            </a:r>
            <a:r>
              <a:rPr lang="de-DE" dirty="0"/>
              <a:t>, Bad Bayersoien</a:t>
            </a:r>
          </a:p>
          <a:p>
            <a:endParaRPr lang="de-DE" dirty="0"/>
          </a:p>
          <a:p>
            <a:r>
              <a:rPr lang="de-DE" dirty="0"/>
              <a:t>Notsicherung Blockbau</a:t>
            </a:r>
          </a:p>
        </p:txBody>
      </p:sp>
    </p:spTree>
    <p:extLst>
      <p:ext uri="{BB962C8B-B14F-4D97-AF65-F5344CB8AC3E}">
        <p14:creationId xmlns:p14="http://schemas.microsoft.com/office/powerpoint/2010/main" val="145292413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3" name="Grafik 2" descr="Ein Bild, das draußen, Pflanze, Gebäude, Gras enthält.&#10;&#10;KI-generierte Inhalte können fehlerhaft sein.">
            <a:extLst>
              <a:ext uri="{FF2B5EF4-FFF2-40B4-BE49-F238E27FC236}">
                <a16:creationId xmlns:a16="http://schemas.microsoft.com/office/drawing/2014/main" id="{C0C91B76-751F-AE5F-523D-150E74DECA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257"/>
            <a:ext cx="7200000" cy="5400000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8EA08C94-9765-539D-FBA9-CF77D2F0FF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2582" y="576257"/>
            <a:ext cx="4589417" cy="3046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0863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3A8DFFF0-90BD-CF6B-DBE2-9C1B82EDBB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85179"/>
            <a:ext cx="7431127" cy="5581274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B55EC08F-ECEA-BACF-8FE0-8956320BE0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7531" y="385179"/>
            <a:ext cx="4184469" cy="5581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8944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29389085-8657-9367-3ECA-790CA76873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43668"/>
            <a:ext cx="6871063" cy="5158334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BD49CD7E-7320-E3E0-21E0-164136FCF5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4151" y="843668"/>
            <a:ext cx="4857849" cy="5158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71968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62056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22 – Sankt Anna, Hechendorf, Murnau</a:t>
            </a:r>
          </a:p>
          <a:p>
            <a:endParaRPr lang="de-DE" dirty="0"/>
          </a:p>
          <a:p>
            <a:r>
              <a:rPr lang="de-DE" dirty="0"/>
              <a:t>statische Instandsetzung</a:t>
            </a:r>
          </a:p>
        </p:txBody>
      </p:sp>
    </p:spTree>
    <p:extLst>
      <p:ext uri="{BB962C8B-B14F-4D97-AF65-F5344CB8AC3E}">
        <p14:creationId xmlns:p14="http://schemas.microsoft.com/office/powerpoint/2010/main" val="129492553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3" name="Grafik 2" descr="Ein Bild, das Im Haus, Kirche, Treppe, Wand enthält.&#10;&#10;KI-generierte Inhalte können fehlerhaft sein.">
            <a:extLst>
              <a:ext uri="{FF2B5EF4-FFF2-40B4-BE49-F238E27FC236}">
                <a16:creationId xmlns:a16="http://schemas.microsoft.com/office/drawing/2014/main" id="{4E0010BF-28FF-3224-639C-047336814D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1307" y="707570"/>
            <a:ext cx="3910693" cy="5214257"/>
          </a:xfrm>
          <a:prstGeom prst="rect">
            <a:avLst/>
          </a:prstGeom>
        </p:spPr>
      </p:pic>
      <p:pic>
        <p:nvPicPr>
          <p:cNvPr id="6" name="Grafik 5" descr="Ein Bild, das draußen, Gebäude, Himmel, Wolke enthält.&#10;&#10;KI-generierte Inhalte können fehlerhaft sein.">
            <a:extLst>
              <a:ext uri="{FF2B5EF4-FFF2-40B4-BE49-F238E27FC236}">
                <a16:creationId xmlns:a16="http://schemas.microsoft.com/office/drawing/2014/main" id="{E3FF785A-C187-B3D2-78E6-1B3DD4A843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07570"/>
            <a:ext cx="3910693" cy="5214257"/>
          </a:xfrm>
          <a:prstGeom prst="rect">
            <a:avLst/>
          </a:prstGeom>
        </p:spPr>
      </p:pic>
      <p:pic>
        <p:nvPicPr>
          <p:cNvPr id="9" name="Grafik 8" descr="Ein Bild, das draußen, Wolke, Gebäude, Fenster enthält.&#10;&#10;KI-generierte Inhalte können fehlerhaft sein.">
            <a:extLst>
              <a:ext uri="{FF2B5EF4-FFF2-40B4-BE49-F238E27FC236}">
                <a16:creationId xmlns:a16="http://schemas.microsoft.com/office/drawing/2014/main" id="{B8C2FEB0-FDB4-785C-5673-B362D1AEA3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653" y="707570"/>
            <a:ext cx="3910693" cy="5214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7007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62056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23 – Seidlpark, Murnau</a:t>
            </a:r>
          </a:p>
          <a:p>
            <a:endParaRPr lang="de-DE" dirty="0"/>
          </a:p>
          <a:p>
            <a:r>
              <a:rPr lang="de-DE" dirty="0"/>
              <a:t>Sanierung Brunnen</a:t>
            </a:r>
          </a:p>
        </p:txBody>
      </p:sp>
    </p:spTree>
    <p:extLst>
      <p:ext uri="{BB962C8B-B14F-4D97-AF65-F5344CB8AC3E}">
        <p14:creationId xmlns:p14="http://schemas.microsoft.com/office/powerpoint/2010/main" val="30906024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9" name="Grafik 8" descr="Ein Bild, das Luftfotografie, Schwarzweiß, Karte, Gebäude enthält.&#10;&#10;KI-generierte Inhalte können fehlerhaft sein.">
            <a:extLst>
              <a:ext uri="{FF2B5EF4-FFF2-40B4-BE49-F238E27FC236}">
                <a16:creationId xmlns:a16="http://schemas.microsoft.com/office/drawing/2014/main" id="{F2D174E3-41EC-F856-F2EF-4810EDBA97D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200" y="256015"/>
            <a:ext cx="8741909" cy="5833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03831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5" name="Grafik 4" descr="Ein Bild, das draußen, Gras, Baum, Bodendecker enthält.&#10;&#10;KI-generierte Inhalte können fehlerhaft sein.">
            <a:extLst>
              <a:ext uri="{FF2B5EF4-FFF2-40B4-BE49-F238E27FC236}">
                <a16:creationId xmlns:a16="http://schemas.microsoft.com/office/drawing/2014/main" id="{E66256C4-3CE4-5EAD-F627-B88BD7F5A5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0941"/>
            <a:ext cx="7341353" cy="5506015"/>
          </a:xfrm>
          <a:prstGeom prst="rect">
            <a:avLst/>
          </a:prstGeom>
        </p:spPr>
      </p:pic>
      <p:pic>
        <p:nvPicPr>
          <p:cNvPr id="7" name="Grafik 6" descr="Ein Bild, das Pflanze, draußen, Gelände, Gras enthält.&#10;&#10;KI-generierte Inhalte können fehlerhaft sein.">
            <a:extLst>
              <a:ext uri="{FF2B5EF4-FFF2-40B4-BE49-F238E27FC236}">
                <a16:creationId xmlns:a16="http://schemas.microsoft.com/office/drawing/2014/main" id="{ED0D4973-ABD9-6CC0-68DC-60B983A0CA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2489" y="430941"/>
            <a:ext cx="4129511" cy="5506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65484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3" name="Grafik 2" descr="Ein Bild, das draußen, Pflanze, Himmel, Baum enthält.&#10;&#10;KI-generierte Inhalte können fehlerhaft sein.">
            <a:extLst>
              <a:ext uri="{FF2B5EF4-FFF2-40B4-BE49-F238E27FC236}">
                <a16:creationId xmlns:a16="http://schemas.microsoft.com/office/drawing/2014/main" id="{B63468BC-CC21-8E6E-E2EB-2AFA50D21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0512" y="427384"/>
            <a:ext cx="4111487" cy="3083616"/>
          </a:xfrm>
          <a:prstGeom prst="rect">
            <a:avLst/>
          </a:prstGeom>
        </p:spPr>
      </p:pic>
      <p:pic>
        <p:nvPicPr>
          <p:cNvPr id="1026" name="DE74471F-4BE7-4604-9A97-4719857728D2">
            <a:extLst>
              <a:ext uri="{FF2B5EF4-FFF2-40B4-BE49-F238E27FC236}">
                <a16:creationId xmlns:a16="http://schemas.microsoft.com/office/drawing/2014/main" id="{DCE24D96-CABC-FD6B-B9CE-3EA6A25E3E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7383"/>
            <a:ext cx="7680960" cy="576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415967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AFE05E98-D84A-0457-B2B8-21EFDDE10B23}"/>
              </a:ext>
            </a:extLst>
          </p:cNvPr>
          <p:cNvSpPr txBox="1"/>
          <p:nvPr/>
        </p:nvSpPr>
        <p:spPr>
          <a:xfrm>
            <a:off x="838200" y="693336"/>
            <a:ext cx="62056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24 – Sankt Mauritius, Seehausen</a:t>
            </a:r>
          </a:p>
          <a:p>
            <a:endParaRPr lang="de-DE" dirty="0"/>
          </a:p>
          <a:p>
            <a:r>
              <a:rPr lang="de-DE" dirty="0"/>
              <a:t>Instandsetzung Dachstuhl</a:t>
            </a:r>
          </a:p>
        </p:txBody>
      </p:sp>
    </p:spTree>
    <p:extLst>
      <p:ext uri="{BB962C8B-B14F-4D97-AF65-F5344CB8AC3E}">
        <p14:creationId xmlns:p14="http://schemas.microsoft.com/office/powerpoint/2010/main" val="396167949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CD58F-C52F-63F5-E7F0-6BF314823E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6F1936-434C-F0C1-C301-D954575934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792000" cy="365125"/>
          </a:xfrm>
        </p:spPr>
        <p:txBody>
          <a:bodyPr/>
          <a:lstStyle/>
          <a:p>
            <a:fld id="{44852622-0F66-4E5D-97EA-B43369ACBF26}" type="datetime1">
              <a:rPr lang="de-DE" smtClean="0"/>
              <a:t>09.12.2025</a:t>
            </a:fld>
            <a:endParaRPr lang="de-DE" dirty="0"/>
          </a:p>
        </p:txBody>
      </p:sp>
      <p:sp>
        <p:nvSpPr>
          <p:cNvPr id="8" name="Fußzeilenplatzhalter 4">
            <a:extLst>
              <a:ext uri="{FF2B5EF4-FFF2-40B4-BE49-F238E27FC236}">
                <a16:creationId xmlns:a16="http://schemas.microsoft.com/office/drawing/2014/main" id="{12F1DB7E-8A39-4302-A4BD-7B9A8BFE1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65353" y="6355603"/>
            <a:ext cx="7200000" cy="365125"/>
          </a:xfrm>
        </p:spPr>
        <p:txBody>
          <a:bodyPr/>
          <a:lstStyle/>
          <a:p>
            <a:r>
              <a:rPr lang="de-DE" dirty="0"/>
              <a:t>Denkmal-Förderung 2025</a:t>
            </a:r>
          </a:p>
        </p:txBody>
      </p:sp>
      <p:pic>
        <p:nvPicPr>
          <p:cNvPr id="3" name="Grafik 2" descr="Ein Bild, das draußen, Gebäude, Himmel, Kapelle enthält.&#10;&#10;KI-generierte Inhalte können fehlerhaft sein.">
            <a:extLst>
              <a:ext uri="{FF2B5EF4-FFF2-40B4-BE49-F238E27FC236}">
                <a16:creationId xmlns:a16="http://schemas.microsoft.com/office/drawing/2014/main" id="{B8443D33-B0E7-D83F-96EA-77212934FA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3153"/>
            <a:ext cx="7358743" cy="5519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7296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enutzerdefiniert 1">
      <a:majorFont>
        <a:latin typeface="Fira Sans"/>
        <a:ea typeface=""/>
        <a:cs typeface=""/>
      </a:majorFont>
      <a:minorFont>
        <a:latin typeface="Fira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Praesentation-LRAGAP-V3.potx" id="{B6BA6AD6-AB38-4D4D-915A-9EDEF296F6AA}" vid="{EF1BC00B-AB90-4062-B65A-D62AFCDC55C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PPPraesentation-LRAGAP</Template>
  <TotalTime>0</TotalTime>
  <Words>510</Words>
  <Application>Microsoft Office PowerPoint</Application>
  <PresentationFormat>Breitbild</PresentationFormat>
  <Paragraphs>237</Paragraphs>
  <Slides>52</Slides>
  <Notes>52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52</vt:i4>
      </vt:variant>
    </vt:vector>
  </HeadingPairs>
  <TitlesOfParts>
    <vt:vector size="57" baseType="lpstr">
      <vt:lpstr>Arial</vt:lpstr>
      <vt:lpstr>Calibri</vt:lpstr>
      <vt:lpstr>Fira Sans</vt:lpstr>
      <vt:lpstr>Fira Sans Medium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Landratsamt Garmisch-Partenkirchen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Zenger Alkmar</dc:creator>
  <cp:lastModifiedBy>Staude Christoph</cp:lastModifiedBy>
  <cp:revision>421</cp:revision>
  <cp:lastPrinted>2025-02-17T10:30:57Z</cp:lastPrinted>
  <dcterms:created xsi:type="dcterms:W3CDTF">2023-11-27T12:33:05Z</dcterms:created>
  <dcterms:modified xsi:type="dcterms:W3CDTF">2025-12-09T11:06:30Z</dcterms:modified>
</cp:coreProperties>
</file>