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335" r:id="rId3"/>
    <p:sldId id="259" r:id="rId4"/>
    <p:sldId id="354" r:id="rId5"/>
    <p:sldId id="332" r:id="rId6"/>
    <p:sldId id="330" r:id="rId7"/>
    <p:sldId id="257" r:id="rId8"/>
    <p:sldId id="350" r:id="rId9"/>
    <p:sldId id="353" r:id="rId10"/>
    <p:sldId id="351" r:id="rId11"/>
    <p:sldId id="324" r:id="rId12"/>
    <p:sldId id="342" r:id="rId13"/>
    <p:sldId id="352" r:id="rId14"/>
    <p:sldId id="357" r:id="rId15"/>
    <p:sldId id="325" r:id="rId16"/>
    <p:sldId id="321" r:id="rId17"/>
    <p:sldId id="312" r:id="rId1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6B"/>
    <a:srgbClr val="FEF8CB"/>
    <a:srgbClr val="008FCF"/>
    <a:srgbClr val="5F2888"/>
    <a:srgbClr val="6A2D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95" d="100"/>
          <a:sy n="95" d="100"/>
        </p:scale>
        <p:origin x="22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977095-450E-49DD-8428-4FB470C61F26}" type="datetimeFigureOut">
              <a:rPr lang="de-DE" smtClean="0"/>
              <a:t>07.07.2025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43EDA6-349F-41D5-85A9-F8560F745EA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8789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8725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9230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1065D-3830-4101-BB9D-DBDC5D10FD2D}" type="datetime1">
              <a:rPr lang="de-DE" smtClean="0"/>
              <a:t>07.07.2025</a:t>
            </a:fld>
            <a:r>
              <a:rPr lang="de-DE" dirty="0"/>
              <a:t>   </a:t>
            </a:r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CE755583-7187-4ECD-A7A7-9C4C1D257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2003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6750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71F34-8F00-4A14-B49A-AAEAAD2C1F84}" type="datetime1">
              <a:rPr lang="de-DE" smtClean="0"/>
              <a:t>07.07.2025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5518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2E3A9-DFCD-464F-98A6-5A908AF9CD03}" type="datetime1">
              <a:rPr lang="de-DE" smtClean="0"/>
              <a:t>07.07.2025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</p:spTree>
    <p:extLst>
      <p:ext uri="{BB962C8B-B14F-4D97-AF65-F5344CB8AC3E}">
        <p14:creationId xmlns:p14="http://schemas.microsoft.com/office/powerpoint/2010/main" val="926756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66FEC-1684-404E-95E4-75C7D5BDFFF7}" type="datetime1">
              <a:rPr lang="de-DE" smtClean="0"/>
              <a:t>07.07.2025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1F4FEA32-BCAC-4775-A18B-05F95E718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</p:spTree>
    <p:extLst>
      <p:ext uri="{BB962C8B-B14F-4D97-AF65-F5344CB8AC3E}">
        <p14:creationId xmlns:p14="http://schemas.microsoft.com/office/powerpoint/2010/main" val="523522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1FD2D-F0EC-4903-A14B-769B22146B12}" type="datetime1">
              <a:rPr lang="de-DE" smtClean="0"/>
              <a:t>07.07.2025</a:t>
            </a:fld>
            <a:endParaRPr lang="de-DE"/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AFF196E4-76AE-4218-990F-A916891B6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</p:spTree>
    <p:extLst>
      <p:ext uri="{BB962C8B-B14F-4D97-AF65-F5344CB8AC3E}">
        <p14:creationId xmlns:p14="http://schemas.microsoft.com/office/powerpoint/2010/main" val="2041886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5BF0E-0EDE-4F79-B66A-75815C10797A}" type="datetime1">
              <a:rPr lang="de-DE" smtClean="0"/>
              <a:t>07.07.2025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3B10DE1-1EF3-456A-8193-1497B6986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</p:spTree>
    <p:extLst>
      <p:ext uri="{BB962C8B-B14F-4D97-AF65-F5344CB8AC3E}">
        <p14:creationId xmlns:p14="http://schemas.microsoft.com/office/powerpoint/2010/main" val="2531818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58603-AAC2-47EB-A5E3-EACD55B87F19}" type="datetime1">
              <a:rPr lang="de-DE" smtClean="0"/>
              <a:t>07.07.2025</a:t>
            </a:fld>
            <a:endParaRPr lang="de-DE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E12AA4C7-20C8-4AB6-BE62-EF3D7C3E5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</p:spTree>
    <p:extLst>
      <p:ext uri="{BB962C8B-B14F-4D97-AF65-F5344CB8AC3E}">
        <p14:creationId xmlns:p14="http://schemas.microsoft.com/office/powerpoint/2010/main" val="1923901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6CBB7-C9A5-48AA-B2C0-B07179DC7F95}" type="datetime1">
              <a:rPr lang="de-DE" smtClean="0"/>
              <a:t>07.07.2025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9F9EA2E6-2D6B-4569-BEAD-1D55DDD13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</p:spTree>
    <p:extLst>
      <p:ext uri="{BB962C8B-B14F-4D97-AF65-F5344CB8AC3E}">
        <p14:creationId xmlns:p14="http://schemas.microsoft.com/office/powerpoint/2010/main" val="3412845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72FB1-04F1-47F7-B813-72C050D9A7FC}" type="datetime1">
              <a:rPr lang="de-DE" smtClean="0"/>
              <a:t>07.07.2025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F9B7A77A-DF50-4482-B232-6E364CCD2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</p:spTree>
    <p:extLst>
      <p:ext uri="{BB962C8B-B14F-4D97-AF65-F5344CB8AC3E}">
        <p14:creationId xmlns:p14="http://schemas.microsoft.com/office/powerpoint/2010/main" val="280077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F91E-F110-4C95-BB17-6697331B7267}" type="datetime1">
              <a:rPr lang="de-DE" smtClean="0"/>
              <a:t>07.07.2025</a:t>
            </a:fld>
            <a:endParaRPr lang="de-DE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0BA521A7-1F39-4835-B858-DAD613752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</p:spTree>
    <p:extLst>
      <p:ext uri="{BB962C8B-B14F-4D97-AF65-F5344CB8AC3E}">
        <p14:creationId xmlns:p14="http://schemas.microsoft.com/office/powerpoint/2010/main" val="2897706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4C4716FF-17CB-4992-B86F-32E47D048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Sachgebiet</a:t>
            </a:r>
          </a:p>
        </p:txBody>
      </p:sp>
      <p:sp>
        <p:nvSpPr>
          <p:cNvPr id="8" name="Datumsplatzhalter 3">
            <a:extLst>
              <a:ext uri="{FF2B5EF4-FFF2-40B4-BE49-F238E27FC236}">
                <a16:creationId xmlns:a16="http://schemas.microsoft.com/office/drawing/2014/main" id="{7566C82F-6411-4061-A835-7E0B16E537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B9CBF91E-F110-4C95-BB17-6697331B7267}" type="datetime1">
              <a:rPr lang="de-DE" smtClean="0"/>
              <a:t>07.07.2025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4615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792000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BFB91-57D9-4235-A367-874EB087D1BB}" type="datetime1">
              <a:rPr lang="de-DE" smtClean="0"/>
              <a:t>07.07.2025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644424" y="6356350"/>
            <a:ext cx="7200000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dirty="0"/>
              <a:t>|  Sachgebiet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294F8A3-366B-40B1-BC59-EE386ACCC8B6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980000" cy="880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9742E362-A017-4CDD-9E0A-1141BF0C719F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023" y="6104247"/>
            <a:ext cx="2232000" cy="449699"/>
          </a:xfrm>
          <a:prstGeom prst="rect">
            <a:avLst/>
          </a:prstGeom>
        </p:spPr>
      </p:pic>
      <p:sp>
        <p:nvSpPr>
          <p:cNvPr id="10" name="Foliennummernplatzhalter 5">
            <a:extLst>
              <a:ext uri="{FF2B5EF4-FFF2-40B4-BE49-F238E27FC236}">
                <a16:creationId xmlns:a16="http://schemas.microsoft.com/office/drawing/2014/main" id="{25576326-A04A-41AF-B9A0-8802000595B1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984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s://www.unserebroschuere.de/Landratsamt_Garmisch-Partenkirchen-Abfallwirtschaft/MailView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hyperlink" Target="https://www.unserebroschuere.de/video/8C1A55212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microsoft.com/office/2007/relationships/hdphoto" Target="../media/hdphoto2.wdp"/><Relationship Id="rId4" Type="http://schemas.openxmlformats.org/officeDocument/2006/relationships/image" Target="../media/image26.png"/><Relationship Id="rId9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Abfallberater@lra-gap.d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hyperlink" Target="mailto:Abfallwirtschaft@lra-gap.d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B9031C25-8198-4F3D-89B4-23F39D2D6BBC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F2E18ABF-6FC5-49D2-ADB8-32DDF3F9E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4AF5ACA5-A4FD-448A-8F8D-969E977CCADA}"/>
              </a:ext>
            </a:extLst>
          </p:cNvPr>
          <p:cNvSpPr txBox="1"/>
          <p:nvPr/>
        </p:nvSpPr>
        <p:spPr>
          <a:xfrm>
            <a:off x="6418830" y="2106250"/>
            <a:ext cx="534673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de-DE" sz="2200" dirty="0">
                <a:solidFill>
                  <a:srgbClr val="008FCF"/>
                </a:solidFill>
              </a:rPr>
              <a:t>Imagebroschüre und –film Komm. Abfallwirtschaft  (JS Deutschland)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de-DE" sz="2200" dirty="0">
                <a:solidFill>
                  <a:srgbClr val="008FCF"/>
                </a:solidFill>
              </a:rPr>
              <a:t>Elektroschrott </a:t>
            </a:r>
          </a:p>
          <a:p>
            <a:pPr lvl="1">
              <a:spcBef>
                <a:spcPts val="600"/>
              </a:spcBef>
            </a:pPr>
            <a:r>
              <a:rPr lang="de-DE" sz="2200" dirty="0">
                <a:solidFill>
                  <a:srgbClr val="008FCF"/>
                </a:solidFill>
              </a:rPr>
              <a:t>Aktion „jeder Stecker zählt!“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de-DE" sz="2200" dirty="0">
                <a:solidFill>
                  <a:srgbClr val="008FCF"/>
                </a:solidFill>
              </a:rPr>
              <a:t>Neue Biomüllregelung ab Mai 2025     „kein Plastik in die Biotonne“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de-DE" sz="2200" dirty="0">
                <a:solidFill>
                  <a:srgbClr val="008FCF"/>
                </a:solidFill>
              </a:rPr>
              <a:t>Aktion „Saubere Landschaft“ – „Rama </a:t>
            </a:r>
            <a:r>
              <a:rPr lang="de-DE" sz="2200" dirty="0" err="1">
                <a:solidFill>
                  <a:srgbClr val="008FCF"/>
                </a:solidFill>
              </a:rPr>
              <a:t>dama</a:t>
            </a:r>
            <a:r>
              <a:rPr lang="de-DE" sz="2200" dirty="0">
                <a:solidFill>
                  <a:srgbClr val="008FCF"/>
                </a:solidFill>
              </a:rPr>
              <a:t> – Aktionen“</a:t>
            </a: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FB4A1E91-C04E-4250-B8F2-A845B4B218C6}"/>
              </a:ext>
            </a:extLst>
          </p:cNvPr>
          <p:cNvSpPr txBox="1">
            <a:spLocks/>
          </p:cNvSpPr>
          <p:nvPr/>
        </p:nvSpPr>
        <p:spPr>
          <a:xfrm>
            <a:off x="6418830" y="336802"/>
            <a:ext cx="5510329" cy="1836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800"/>
              </a:spcBef>
            </a:pPr>
            <a:r>
              <a:rPr lang="de-DE" sz="3600" dirty="0">
                <a:latin typeface="Fira Sans SemiBold" panose="020B0603050000020004" pitchFamily="34" charset="0"/>
              </a:rPr>
              <a:t>Aktuelle Informationen</a:t>
            </a:r>
          </a:p>
          <a:p>
            <a:r>
              <a:rPr lang="de-DE" sz="3600" dirty="0">
                <a:latin typeface="Fira Sans SemiBold" panose="020B0603050000020004" pitchFamily="34" charset="0"/>
              </a:rPr>
              <a:t>der Abfallberatung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DE4CFB7-31D5-45AB-8C81-443C6AB133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72" y="683880"/>
            <a:ext cx="5230359" cy="523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0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>
            <a:extLst>
              <a:ext uri="{FF2B5EF4-FFF2-40B4-BE49-F238E27FC236}">
                <a16:creationId xmlns:a16="http://schemas.microsoft.com/office/drawing/2014/main" id="{93E9E5A4-7465-4EFC-A20C-84C97D2CF2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6"/>
          <a:stretch/>
        </p:blipFill>
        <p:spPr>
          <a:xfrm>
            <a:off x="0" y="4695087"/>
            <a:ext cx="12641295" cy="7910686"/>
          </a:xfrm>
          <a:prstGeom prst="rect">
            <a:avLst/>
          </a:prstGeom>
        </p:spPr>
      </p:pic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A3167D46-2C9A-4D63-B19E-B6E042EE0A50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2950424F-FC34-4393-992B-65BF5C2A0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B3139CF0-5C44-43F7-AEED-EED33656142F}"/>
              </a:ext>
            </a:extLst>
          </p:cNvPr>
          <p:cNvSpPr txBox="1"/>
          <p:nvPr/>
        </p:nvSpPr>
        <p:spPr>
          <a:xfrm>
            <a:off x="839598" y="817102"/>
            <a:ext cx="6131653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>
                <a:latin typeface="Fira Sans SemiBold" panose="020B0603050000020004" pitchFamily="34" charset="0"/>
              </a:rPr>
              <a:t>Abfallberatung</a:t>
            </a:r>
            <a:endParaRPr lang="de-DE" sz="2400" dirty="0">
              <a:latin typeface="Fira Sans SemiBold" panose="020B0603050000020004" pitchFamily="34" charset="0"/>
            </a:endParaRPr>
          </a:p>
          <a:p>
            <a:endParaRPr lang="de-DE" sz="7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de-DE" sz="2400" dirty="0">
                <a:solidFill>
                  <a:srgbClr val="008FCF"/>
                </a:solidFill>
                <a:latin typeface="Fira Sans Medium" panose="020B0603050000020004" pitchFamily="34" charset="0"/>
              </a:rPr>
              <a:t>Pflichtaufgabe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de-DE" sz="2400" dirty="0">
                <a:solidFill>
                  <a:srgbClr val="008FCF"/>
                </a:solidFill>
                <a:latin typeface="Fira Sans Medium" panose="020B0603050000020004" pitchFamily="34" charset="0"/>
              </a:rPr>
              <a:t>§ 46 Kreislaufwirtschaftsgesetz (KrWG)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de-DE" sz="2400" dirty="0">
                <a:solidFill>
                  <a:srgbClr val="008FCF"/>
                </a:solidFill>
                <a:latin typeface="Fira Sans Medium" panose="020B0603050000020004" pitchFamily="34" charset="0"/>
              </a:rPr>
              <a:t>Information und Aufklärung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de-DE" sz="2400" dirty="0">
                <a:solidFill>
                  <a:srgbClr val="008FCF"/>
                </a:solidFill>
                <a:latin typeface="Fira Sans Medium" panose="020B0603050000020004" pitchFamily="34" charset="0"/>
              </a:rPr>
              <a:t>Vermeidung, Verwertung, Trennung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de-DE" sz="2400" dirty="0">
                <a:solidFill>
                  <a:srgbClr val="008FCF"/>
                </a:solidFill>
                <a:latin typeface="Fira Sans Medium" panose="020B0603050000020004" pitchFamily="34" charset="0"/>
              </a:rPr>
              <a:t>und Entsorgung von Abfällen</a:t>
            </a:r>
          </a:p>
          <a:p>
            <a:endParaRPr lang="de-DE" dirty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59F6A52E-B206-493E-95C3-F46E31C814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3437">
            <a:off x="7336058" y="472052"/>
            <a:ext cx="3755240" cy="3755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51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13">
            <a:extLst>
              <a:ext uri="{FF2B5EF4-FFF2-40B4-BE49-F238E27FC236}">
                <a16:creationId xmlns:a16="http://schemas.microsoft.com/office/drawing/2014/main" id="{575ED9E8-26DA-4A0D-AC80-E5352D884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53755">
            <a:off x="5467499" y="242292"/>
            <a:ext cx="5770210" cy="4974319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FFCF6A4-6D11-40BE-AEC0-42D8177DEC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71787" y="6356350"/>
            <a:ext cx="858413" cy="365125"/>
          </a:xfrm>
        </p:spPr>
        <p:txBody>
          <a:bodyPr/>
          <a:lstStyle/>
          <a:p>
            <a:r>
              <a:rPr lang="de-DE" dirty="0"/>
              <a:t>09.07.2025</a:t>
            </a:r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D13B857F-6762-43A9-AB87-BBDCB9C4F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0E21AA64-DC0F-4D46-AAA7-A4B665FFDAB1}"/>
              </a:ext>
            </a:extLst>
          </p:cNvPr>
          <p:cNvGrpSpPr/>
          <p:nvPr/>
        </p:nvGrpSpPr>
        <p:grpSpPr>
          <a:xfrm>
            <a:off x="1072720" y="1602312"/>
            <a:ext cx="3405522" cy="4479706"/>
            <a:chOff x="770716" y="1711369"/>
            <a:chExt cx="2927987" cy="4031566"/>
          </a:xfrm>
        </p:grpSpPr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EBC86AF3-F6FC-4A5F-BB83-F5A33036A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49692">
              <a:off x="851914" y="1711369"/>
              <a:ext cx="2846789" cy="4031566"/>
            </a:xfrm>
            <a:prstGeom prst="rect">
              <a:avLst/>
            </a:prstGeom>
          </p:spPr>
        </p:pic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1BCFCAE9-E56B-4890-BD27-9D1E0FF9DAFC}"/>
                </a:ext>
              </a:extLst>
            </p:cNvPr>
            <p:cNvSpPr txBox="1"/>
            <p:nvPr/>
          </p:nvSpPr>
          <p:spPr>
            <a:xfrm rot="21248500">
              <a:off x="770716" y="1787440"/>
              <a:ext cx="2819312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2800" dirty="0"/>
                <a:t>Abfallhierarchie</a:t>
              </a:r>
              <a:endParaRPr lang="de-DE" dirty="0"/>
            </a:p>
            <a:p>
              <a:endParaRPr lang="de-DE" dirty="0"/>
            </a:p>
          </p:txBody>
        </p:sp>
      </p:grpSp>
      <p:sp>
        <p:nvSpPr>
          <p:cNvPr id="16" name="Textfeld 15">
            <a:extLst>
              <a:ext uri="{FF2B5EF4-FFF2-40B4-BE49-F238E27FC236}">
                <a16:creationId xmlns:a16="http://schemas.microsoft.com/office/drawing/2014/main" id="{57C43111-52F5-4CC1-9741-1636D086B16C}"/>
              </a:ext>
            </a:extLst>
          </p:cNvPr>
          <p:cNvSpPr txBox="1"/>
          <p:nvPr/>
        </p:nvSpPr>
        <p:spPr>
          <a:xfrm>
            <a:off x="8132235" y="4611299"/>
            <a:ext cx="3405522" cy="135421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de-DE" sz="1000" dirty="0">
              <a:ln>
                <a:solidFill>
                  <a:schemeClr val="accent1"/>
                </a:solidFill>
              </a:ln>
            </a:endParaRPr>
          </a:p>
          <a:p>
            <a:r>
              <a:rPr lang="de-DE" dirty="0">
                <a:ln>
                  <a:solidFill>
                    <a:schemeClr val="accent1"/>
                  </a:solidFill>
                </a:ln>
              </a:rPr>
              <a:t>„Abfallberatung </a:t>
            </a:r>
            <a:r>
              <a:rPr lang="de-DE">
                <a:ln>
                  <a:solidFill>
                    <a:schemeClr val="accent1"/>
                  </a:solidFill>
                </a:ln>
              </a:rPr>
              <a:t>und Kreislaufwirtschaft </a:t>
            </a:r>
            <a:r>
              <a:rPr lang="de-DE" dirty="0">
                <a:ln>
                  <a:solidFill>
                    <a:schemeClr val="accent1"/>
                  </a:solidFill>
                </a:ln>
              </a:rPr>
              <a:t>müssen gemeinsam vorangetrieben werden“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DC73D5E1-7E00-463D-8F98-85F8BFF61D88}"/>
              </a:ext>
            </a:extLst>
          </p:cNvPr>
          <p:cNvSpPr txBox="1"/>
          <p:nvPr/>
        </p:nvSpPr>
        <p:spPr>
          <a:xfrm>
            <a:off x="652053" y="546603"/>
            <a:ext cx="4947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Fira Sans SemiBold" panose="020B0603050000020004" pitchFamily="34" charset="0"/>
              </a:rPr>
              <a:t>Ausweitung der Beratungsthemen</a:t>
            </a:r>
          </a:p>
        </p:txBody>
      </p:sp>
    </p:spTree>
    <p:extLst>
      <p:ext uri="{BB962C8B-B14F-4D97-AF65-F5344CB8AC3E}">
        <p14:creationId xmlns:p14="http://schemas.microsoft.com/office/powerpoint/2010/main" val="100830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A3167D46-2C9A-4D63-B19E-B6E042EE0A50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2950424F-FC34-4393-992B-65BF5C2A0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65EF231-3A70-4522-8A86-27FCDF9EC715}"/>
              </a:ext>
            </a:extLst>
          </p:cNvPr>
          <p:cNvSpPr txBox="1"/>
          <p:nvPr/>
        </p:nvSpPr>
        <p:spPr>
          <a:xfrm>
            <a:off x="780176" y="827909"/>
            <a:ext cx="56525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>
                <a:latin typeface="Fira Sans SemiBold" panose="020B0603050000020004" pitchFamily="34" charset="0"/>
              </a:rPr>
              <a:t>Imagebroschüre und -film</a:t>
            </a:r>
          </a:p>
        </p:txBody>
      </p:sp>
      <p:pic>
        <p:nvPicPr>
          <p:cNvPr id="11" name="Grafik 10">
            <a:hlinkClick r:id="rId2"/>
            <a:extLst>
              <a:ext uri="{FF2B5EF4-FFF2-40B4-BE49-F238E27FC236}">
                <a16:creationId xmlns:a16="http://schemas.microsoft.com/office/drawing/2014/main" id="{D381F8B2-6BD0-43B7-B6B3-49DB64C3DB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986" y="346094"/>
            <a:ext cx="3808989" cy="5389720"/>
          </a:xfrm>
          <a:prstGeom prst="rect">
            <a:avLst/>
          </a:prstGeom>
          <a:ln w="88900">
            <a:solidFill>
              <a:srgbClr val="008FCF"/>
            </a:solidFill>
          </a:ln>
        </p:spPr>
      </p:pic>
      <p:pic>
        <p:nvPicPr>
          <p:cNvPr id="13" name="Grafik 12">
            <a:hlinkClick r:id="rId4"/>
            <a:extLst>
              <a:ext uri="{FF2B5EF4-FFF2-40B4-BE49-F238E27FC236}">
                <a16:creationId xmlns:a16="http://schemas.microsoft.com/office/drawing/2014/main" id="{16C209F1-8297-4967-A48D-1676CF8806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785" y="1679491"/>
            <a:ext cx="3154840" cy="2087647"/>
          </a:xfrm>
          <a:prstGeom prst="rect">
            <a:avLst/>
          </a:prstGeom>
        </p:spPr>
      </p:pic>
      <p:pic>
        <p:nvPicPr>
          <p:cNvPr id="15" name="Grafik 14">
            <a:hlinkClick r:id="rId2"/>
            <a:extLst>
              <a:ext uri="{FF2B5EF4-FFF2-40B4-BE49-F238E27FC236}">
                <a16:creationId xmlns:a16="http://schemas.microsoft.com/office/drawing/2014/main" id="{AFCAD9B6-8315-43CB-A1F3-E995AE5C1A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10" y="4077406"/>
            <a:ext cx="5652509" cy="1952685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353D85C5-5E6D-4549-9485-F3542949C714}"/>
              </a:ext>
            </a:extLst>
          </p:cNvPr>
          <p:cNvSpPr txBox="1"/>
          <p:nvPr/>
        </p:nvSpPr>
        <p:spPr>
          <a:xfrm>
            <a:off x="3939762" y="5707528"/>
            <a:ext cx="2619375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600" dirty="0"/>
              <a:t>WSH und MUS Mittenwald</a:t>
            </a:r>
          </a:p>
        </p:txBody>
      </p:sp>
    </p:spTree>
    <p:extLst>
      <p:ext uri="{BB962C8B-B14F-4D97-AF65-F5344CB8AC3E}">
        <p14:creationId xmlns:p14="http://schemas.microsoft.com/office/powerpoint/2010/main" val="360854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B9031C25-8198-4F3D-89B4-23F39D2D6BBC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F2E18ABF-6FC5-49D2-ADB8-32DDF3F9E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852070AF-A204-4F6F-A5E5-D7BBD6D0EBF9}"/>
              </a:ext>
            </a:extLst>
          </p:cNvPr>
          <p:cNvSpPr txBox="1"/>
          <p:nvPr/>
        </p:nvSpPr>
        <p:spPr>
          <a:xfrm>
            <a:off x="780176" y="574694"/>
            <a:ext cx="47580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>
                <a:latin typeface="Fira Sans SemiBold" panose="020B0603050000020004" pitchFamily="34" charset="0"/>
              </a:rPr>
              <a:t>Elektroschrott-Aktion</a:t>
            </a:r>
          </a:p>
          <a:p>
            <a:endParaRPr lang="de-DE" sz="2800" dirty="0">
              <a:latin typeface="Fira Sans Medium" panose="020B0603050000020004" pitchFamily="34" charset="0"/>
            </a:endParaRPr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C857A87F-BEEA-443D-9D5F-7B565396B795}"/>
              </a:ext>
            </a:extLst>
          </p:cNvPr>
          <p:cNvGrpSpPr/>
          <p:nvPr/>
        </p:nvGrpSpPr>
        <p:grpSpPr>
          <a:xfrm>
            <a:off x="513913" y="127414"/>
            <a:ext cx="11278037" cy="6362182"/>
            <a:chOff x="513913" y="127414"/>
            <a:chExt cx="11278037" cy="6362182"/>
          </a:xfrm>
        </p:grpSpPr>
        <p:pic>
          <p:nvPicPr>
            <p:cNvPr id="3" name="Grafik 2">
              <a:extLst>
                <a:ext uri="{FF2B5EF4-FFF2-40B4-BE49-F238E27FC236}">
                  <a16:creationId xmlns:a16="http://schemas.microsoft.com/office/drawing/2014/main" id="{454B5109-9997-484E-B26D-D2CDA53789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913" y="1184525"/>
              <a:ext cx="4539098" cy="5305071"/>
            </a:xfrm>
            <a:prstGeom prst="rect">
              <a:avLst/>
            </a:prstGeom>
          </p:spPr>
        </p:pic>
        <p:pic>
          <p:nvPicPr>
            <p:cNvPr id="4" name="Grafik 3">
              <a:extLst>
                <a:ext uri="{FF2B5EF4-FFF2-40B4-BE49-F238E27FC236}">
                  <a16:creationId xmlns:a16="http://schemas.microsoft.com/office/drawing/2014/main" id="{00F78267-B943-481F-A321-62DC8B4323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4350" y="3386361"/>
              <a:ext cx="3657600" cy="2612571"/>
            </a:xfrm>
            <a:prstGeom prst="rect">
              <a:avLst/>
            </a:prstGeom>
          </p:spPr>
        </p:pic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40E6D542-8AB1-4E4D-AC9B-735CAE11DC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748" y="127414"/>
              <a:ext cx="5514101" cy="55141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758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B9031C25-8198-4F3D-89B4-23F39D2D6BBC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F2E18ABF-6FC5-49D2-ADB8-32DDF3F9E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Aktion „Deutschland trennt. Du auch?“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9EF52824-A4EF-4267-BD2B-93AB1C5C11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" t="-397" r="2010" b="2182"/>
          <a:stretch/>
        </p:blipFill>
        <p:spPr>
          <a:xfrm>
            <a:off x="262196" y="862765"/>
            <a:ext cx="3815725" cy="4733793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BFEE78C-300E-40CA-89E1-758BDA7C7B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065" y="862765"/>
            <a:ext cx="3759797" cy="4733793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7AB53C4C-5D3A-4A4E-9214-08A9850B7E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006" y="862765"/>
            <a:ext cx="3759797" cy="4733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9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74A2EE89-DC58-45A7-9C5F-6BEC48A58482}"/>
              </a:ext>
            </a:extLst>
          </p:cNvPr>
          <p:cNvSpPr txBox="1">
            <a:spLocks/>
          </p:cNvSpPr>
          <p:nvPr/>
        </p:nvSpPr>
        <p:spPr>
          <a:xfrm>
            <a:off x="381000" y="676276"/>
            <a:ext cx="2990850" cy="5500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b="1" dirty="0"/>
          </a:p>
        </p:txBody>
      </p:sp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67720D09-EBFF-48A3-85EA-A307F36B9AD4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96CC2CB2-DC72-4934-AD87-A3B9FF247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9751FB2-D5D5-4945-978C-9DDEC662A4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2191" b="2560"/>
          <a:stretch/>
        </p:blipFill>
        <p:spPr>
          <a:xfrm>
            <a:off x="506665" y="790575"/>
            <a:ext cx="3571236" cy="44472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A3F7C9A2-6782-4729-ADFF-19CA0F20E1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856" b="1471"/>
          <a:stretch/>
        </p:blipFill>
        <p:spPr>
          <a:xfrm>
            <a:off x="4307343" y="790575"/>
            <a:ext cx="3588507" cy="4503224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1B5B984D-ED2B-41CF-96B3-C1DA464233F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234" b="2097"/>
          <a:stretch/>
        </p:blipFill>
        <p:spPr>
          <a:xfrm>
            <a:off x="8125292" y="791393"/>
            <a:ext cx="3560042" cy="450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33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A3167D46-2C9A-4D63-B19E-B6E042EE0A50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2950424F-FC34-4393-992B-65BF5C2A0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65EF231-3A70-4522-8A86-27FCDF9EC715}"/>
              </a:ext>
            </a:extLst>
          </p:cNvPr>
          <p:cNvSpPr txBox="1"/>
          <p:nvPr/>
        </p:nvSpPr>
        <p:spPr>
          <a:xfrm>
            <a:off x="780176" y="650962"/>
            <a:ext cx="82221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>
                <a:latin typeface="Fira Sans SemiBold" panose="020B0603050000020004" pitchFamily="34" charset="0"/>
              </a:rPr>
              <a:t>Neue Biomüllregelungen seit Mai 2025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C53C4696-CC00-4754-B9F2-04F3F0E094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230" y="1347451"/>
            <a:ext cx="4257676" cy="4257676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C638F09C-6BB6-4715-BC66-B14699499B7E}"/>
              </a:ext>
            </a:extLst>
          </p:cNvPr>
          <p:cNvSpPr txBox="1"/>
          <p:nvPr/>
        </p:nvSpPr>
        <p:spPr>
          <a:xfrm>
            <a:off x="780175" y="3920246"/>
            <a:ext cx="64780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latin typeface="Fira Sans SemiBold" panose="020B0603050000020004" pitchFamily="34" charset="0"/>
              </a:rPr>
              <a:t>Ziel</a:t>
            </a:r>
            <a:endParaRPr lang="de-DE" sz="2000" dirty="0">
              <a:latin typeface="Fira Sans SemiBold" panose="020B06030500000200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2400" dirty="0"/>
              <a:t>Qualitätsverbesserung des Biomülls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2400" dirty="0"/>
              <a:t>Minimierung von Fremd- und Störstoffen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2400" dirty="0"/>
              <a:t>Verringerung des Eintrag von Kunststoffen 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1F85A6A4-6644-4C2C-BE3E-3327B7496742}"/>
              </a:ext>
            </a:extLst>
          </p:cNvPr>
          <p:cNvSpPr txBox="1"/>
          <p:nvPr/>
        </p:nvSpPr>
        <p:spPr>
          <a:xfrm>
            <a:off x="780175" y="1841935"/>
            <a:ext cx="5811125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600"/>
              </a:lnSpc>
              <a:buFont typeface="Wingdings" panose="05000000000000000000" pitchFamily="2" charset="2"/>
              <a:buChar char="Ø"/>
            </a:pPr>
            <a:r>
              <a:rPr lang="de-DE" sz="2400" dirty="0">
                <a:latin typeface="Fira Sans Medium" panose="020B0603050000020004" pitchFamily="34" charset="0"/>
              </a:rPr>
              <a:t>Anteil Fremdstoffe in Biotonne maximal 3 %</a:t>
            </a:r>
          </a:p>
          <a:p>
            <a:pPr marL="285750" indent="-285750">
              <a:lnSpc>
                <a:spcPts val="2800"/>
              </a:lnSpc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2400" dirty="0">
                <a:latin typeface="Fira Sans Medium" panose="020B0603050000020004" pitchFamily="34" charset="0"/>
              </a:rPr>
              <a:t>Kunststoffe nicht mehr als 1 %</a:t>
            </a:r>
          </a:p>
          <a:p>
            <a:pPr marL="285750" indent="-285750">
              <a:lnSpc>
                <a:spcPts val="2800"/>
              </a:lnSpc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de-DE" sz="2400" dirty="0">
                <a:latin typeface="Fira Sans Medium" panose="020B0603050000020004" pitchFamily="34" charset="0"/>
              </a:rPr>
              <a:t>bei Überschreitung droht Nichtabfuhr</a:t>
            </a:r>
          </a:p>
        </p:txBody>
      </p:sp>
    </p:spTree>
    <p:extLst>
      <p:ext uri="{BB962C8B-B14F-4D97-AF65-F5344CB8AC3E}">
        <p14:creationId xmlns:p14="http://schemas.microsoft.com/office/powerpoint/2010/main" val="301658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>
            <a:extLst>
              <a:ext uri="{FF2B5EF4-FFF2-40B4-BE49-F238E27FC236}">
                <a16:creationId xmlns:a16="http://schemas.microsoft.com/office/drawing/2014/main" id="{DB425201-F75F-4428-9B0B-FBE22E6073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97"/>
          <a:stretch/>
        </p:blipFill>
        <p:spPr>
          <a:xfrm rot="20877143">
            <a:off x="424825" y="1886494"/>
            <a:ext cx="4221128" cy="2795744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73F34C68-A32B-49EF-856D-D434FAAB32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58"/>
          <a:stretch/>
        </p:blipFill>
        <p:spPr>
          <a:xfrm rot="555085">
            <a:off x="6933063" y="1846907"/>
            <a:ext cx="5008329" cy="3522881"/>
          </a:xfrm>
          <a:prstGeom prst="rect">
            <a:avLst/>
          </a:prstGeom>
        </p:spPr>
      </p:pic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A3167D46-2C9A-4D63-B19E-B6E042EE0A50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2950424F-FC34-4393-992B-65BF5C2A0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65EF231-3A70-4522-8A86-27FCDF9EC715}"/>
              </a:ext>
            </a:extLst>
          </p:cNvPr>
          <p:cNvSpPr txBox="1"/>
          <p:nvPr/>
        </p:nvSpPr>
        <p:spPr>
          <a:xfrm>
            <a:off x="780176" y="504886"/>
            <a:ext cx="82221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>
                <a:latin typeface="Fira Sans SemiBold" panose="020B0603050000020004" pitchFamily="34" charset="0"/>
              </a:rPr>
              <a:t>Neue Biomüllregelungen seit Mai 2025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34D56391-3DB0-4B9F-B684-5BC217B44F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3" b="7132"/>
          <a:stretch/>
        </p:blipFill>
        <p:spPr>
          <a:xfrm>
            <a:off x="4243049" y="1252262"/>
            <a:ext cx="4196101" cy="5003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6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A3167D46-2C9A-4D63-B19E-B6E042EE0A50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2950424F-FC34-4393-992B-65BF5C2A0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65EF231-3A70-4522-8A86-27FCDF9EC715}"/>
              </a:ext>
            </a:extLst>
          </p:cNvPr>
          <p:cNvSpPr txBox="1"/>
          <p:nvPr/>
        </p:nvSpPr>
        <p:spPr>
          <a:xfrm>
            <a:off x="780176" y="810994"/>
            <a:ext cx="62568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dirty="0">
                <a:latin typeface="Fira Sans SemiBold" panose="020B0603050000020004" pitchFamily="34" charset="0"/>
              </a:rPr>
              <a:t>Aktion „Saubere Landschaft“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BDE6869-A674-4A89-B060-02D6CB8B9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757"/>
            <a:ext cx="12182892" cy="354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4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B9031C25-8198-4F3D-89B4-23F39D2D6BBC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6812E6FF-78A7-413D-A50F-DC024AC5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Aktion „Saubere Landschaft – Rama </a:t>
            </a:r>
            <a:r>
              <a:rPr lang="de-DE" dirty="0" err="1"/>
              <a:t>dama</a:t>
            </a:r>
            <a:r>
              <a:rPr lang="de-DE" dirty="0"/>
              <a:t>“ 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DF9F42FF-6F9A-4C0A-8C2C-87A766B2380B}"/>
              </a:ext>
            </a:extLst>
          </p:cNvPr>
          <p:cNvSpPr txBox="1"/>
          <p:nvPr/>
        </p:nvSpPr>
        <p:spPr>
          <a:xfrm>
            <a:off x="780176" y="712335"/>
            <a:ext cx="7149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>
                <a:latin typeface="Fira Sans SemiBold" panose="020B0603050000020004" pitchFamily="34" charset="0"/>
              </a:rPr>
              <a:t>Aktion „Saubere Landschaft - Rama </a:t>
            </a:r>
            <a:r>
              <a:rPr lang="de-DE" sz="2800" dirty="0" err="1">
                <a:latin typeface="Fira Sans SemiBold" panose="020B0603050000020004" pitchFamily="34" charset="0"/>
              </a:rPr>
              <a:t>dama</a:t>
            </a:r>
            <a:r>
              <a:rPr lang="de-DE" sz="2800" dirty="0">
                <a:latin typeface="Fira Sans SemiBold" panose="020B0603050000020004" pitchFamily="34" charset="0"/>
              </a:rPr>
              <a:t>“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B1AB3394-3F2F-4305-B335-C4C90CBF78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485" b="-1805"/>
          <a:stretch/>
        </p:blipFill>
        <p:spPr>
          <a:xfrm>
            <a:off x="866297" y="1396623"/>
            <a:ext cx="2976186" cy="21960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9EEC7B9-D9A9-4A47-9833-5E84F72509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-4574" r="7521" b="4644"/>
          <a:stretch/>
        </p:blipFill>
        <p:spPr>
          <a:xfrm>
            <a:off x="7873174" y="1275334"/>
            <a:ext cx="3672000" cy="22320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3FB33272-7320-4143-AC59-5B30CBB328B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259" y="1396623"/>
            <a:ext cx="3559837" cy="4747507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CAA1BA7F-0A6D-4503-AEA9-7942C9F3D96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0" t="414" r="3600" b="5837"/>
          <a:stretch/>
        </p:blipFill>
        <p:spPr>
          <a:xfrm>
            <a:off x="8072795" y="3771911"/>
            <a:ext cx="2947143" cy="216000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E8F7D84D-73E4-46B1-AEF3-ED66121EAE9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1" y="3804843"/>
            <a:ext cx="2527637" cy="233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46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B9031C25-8198-4F3D-89B4-23F39D2D6BBC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6812E6FF-78A7-413D-A50F-DC024AC5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Aktion „Saubere Landschaft – Rama </a:t>
            </a:r>
            <a:r>
              <a:rPr lang="de-DE" dirty="0" err="1"/>
              <a:t>dama</a:t>
            </a:r>
            <a:r>
              <a:rPr lang="de-DE" dirty="0"/>
              <a:t>“ 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03EBFCB9-7491-460B-9FE6-52B0655DC73E}"/>
              </a:ext>
            </a:extLst>
          </p:cNvPr>
          <p:cNvSpPr txBox="1"/>
          <p:nvPr/>
        </p:nvSpPr>
        <p:spPr>
          <a:xfrm>
            <a:off x="886406" y="1440436"/>
            <a:ext cx="9687267" cy="183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2000" dirty="0"/>
              <a:t>Kosten für Entsorgung und Abholung übernimmt Kommunale Abfallwirtschaft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2000" dirty="0"/>
              <a:t>Trennung und Abgabe von Wertstoffen nach Möglichkeit an den Wertstoffhöfen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2000" dirty="0"/>
              <a:t>kostenlose Müllsäcke oder Materialkostenerstattung in Absprache mit LRA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de-DE" sz="2000" dirty="0"/>
              <a:t>Containergestellung und Abtransport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5EE25967-F5C4-4E96-A759-B44670CAC9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8" r="-7548"/>
          <a:stretch/>
        </p:blipFill>
        <p:spPr>
          <a:xfrm>
            <a:off x="1007401" y="3271707"/>
            <a:ext cx="8215649" cy="2495922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6725EDF3-6F4A-47C8-8443-BCB7C20C22C8}"/>
              </a:ext>
            </a:extLst>
          </p:cNvPr>
          <p:cNvSpPr txBox="1"/>
          <p:nvPr/>
        </p:nvSpPr>
        <p:spPr>
          <a:xfrm>
            <a:off x="886406" y="828761"/>
            <a:ext cx="7149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>
                <a:latin typeface="Fira Sans SemiBold" panose="020B0603050000020004" pitchFamily="34" charset="0"/>
              </a:rPr>
              <a:t>Aktion „Saubere Landschaft - Rama </a:t>
            </a:r>
            <a:r>
              <a:rPr lang="de-DE" sz="2800" dirty="0" err="1">
                <a:latin typeface="Fira Sans SemiBold" panose="020B0603050000020004" pitchFamily="34" charset="0"/>
              </a:rPr>
              <a:t>dama</a:t>
            </a:r>
            <a:r>
              <a:rPr lang="de-DE" sz="2800" dirty="0">
                <a:latin typeface="Fira Sans SemiBold" panose="020B0603050000020004" pitchFamily="34" charset="0"/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377818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A3167D46-2C9A-4D63-B19E-B6E042EE0A50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2950424F-FC34-4393-992B-65BF5C2A0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65EF231-3A70-4522-8A86-27FCDF9EC715}"/>
              </a:ext>
            </a:extLst>
          </p:cNvPr>
          <p:cNvSpPr txBox="1"/>
          <p:nvPr/>
        </p:nvSpPr>
        <p:spPr>
          <a:xfrm>
            <a:off x="780175" y="597328"/>
            <a:ext cx="49407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latin typeface="Fira Sans SemiBold" panose="020B0603050000020004" pitchFamily="34" charset="0"/>
              </a:rPr>
              <a:t>Rückschau Aktionen 2024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2984B275-1B68-44D1-8525-3154225CF8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89" b="2829"/>
          <a:stretch/>
        </p:blipFill>
        <p:spPr>
          <a:xfrm rot="21219310">
            <a:off x="1095493" y="3566962"/>
            <a:ext cx="4028229" cy="2779478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7B1AE0F1-75F8-4D51-886D-6B53CAD6B6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5480">
            <a:off x="230934" y="948384"/>
            <a:ext cx="4395067" cy="3122709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21434384-516B-42E4-B173-BDB43444BE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898" y="1121653"/>
            <a:ext cx="3441817" cy="4868201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979DE573-3594-4F03-BD59-A89DBB2512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684" y="1123950"/>
            <a:ext cx="3441817" cy="4865905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DA415DA3-B502-4056-95BA-B33ADD17DE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286" y="-687995"/>
            <a:ext cx="4640869" cy="464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02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F1FB3CEC-5E76-4436-A7BC-CDB22D56A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9383">
            <a:off x="8003631" y="1785852"/>
            <a:ext cx="4060094" cy="341659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A97503F0-3E84-462E-8822-9F4B8D715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48119">
            <a:off x="567436" y="2648823"/>
            <a:ext cx="2983930" cy="2578784"/>
          </a:xfrm>
          <a:prstGeom prst="rect">
            <a:avLst/>
          </a:prstGeom>
        </p:spPr>
      </p:pic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A3167D46-2C9A-4D63-B19E-B6E042EE0A50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2950424F-FC34-4393-992B-65BF5C2A0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65EF231-3A70-4522-8A86-27FCDF9EC715}"/>
              </a:ext>
            </a:extLst>
          </p:cNvPr>
          <p:cNvSpPr txBox="1"/>
          <p:nvPr/>
        </p:nvSpPr>
        <p:spPr>
          <a:xfrm>
            <a:off x="780175" y="534897"/>
            <a:ext cx="103977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>
                <a:latin typeface="Fira Sans SemiBold" panose="020B0603050000020004" pitchFamily="34" charset="0"/>
              </a:rPr>
              <a:t>EUREGIO-Projekt in Planung  „Abfallmanagement für Wanderer“</a:t>
            </a:r>
          </a:p>
          <a:p>
            <a:r>
              <a:rPr lang="de-DE" sz="2400" dirty="0">
                <a:latin typeface="Fira Sans SemiBold" panose="020B0603050000020004" pitchFamily="34" charset="0"/>
              </a:rPr>
              <a:t>u. a. Teilprojekt </a:t>
            </a:r>
            <a:r>
              <a:rPr lang="de-DE" sz="3200" dirty="0">
                <a:latin typeface="Fira Sans SemiBold" panose="020B0603050000020004" pitchFamily="34" charset="0"/>
              </a:rPr>
              <a:t>„Wanderaschenbecher“</a:t>
            </a:r>
            <a:endParaRPr lang="de-DE" sz="2400" dirty="0">
              <a:latin typeface="Fira Sans SemiBold" panose="020B0603050000020004" pitchFamily="34" charset="0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BEAA6328-B949-4B5F-9613-8448013F43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944" y="1693751"/>
            <a:ext cx="4977607" cy="455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51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B9031C25-8198-4F3D-89B4-23F39D2D6BBC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6812E6FF-78A7-413D-A50F-DC024AC5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Aktion „Saubere Landschaft – Rama </a:t>
            </a:r>
            <a:r>
              <a:rPr lang="de-DE" dirty="0" err="1"/>
              <a:t>dama</a:t>
            </a:r>
            <a:r>
              <a:rPr lang="de-DE" dirty="0"/>
              <a:t>“ 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2D17B51-2D96-478B-88DE-79D2B92F6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675"/>
            <a:ext cx="12192000" cy="710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42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>
            <a:extLst>
              <a:ext uri="{FF2B5EF4-FFF2-40B4-BE49-F238E27FC236}">
                <a16:creationId xmlns:a16="http://schemas.microsoft.com/office/drawing/2014/main" id="{AD266629-FA65-412D-911C-AE6E5CA57E14}"/>
              </a:ext>
            </a:extLst>
          </p:cNvPr>
          <p:cNvSpPr txBox="1"/>
          <p:nvPr/>
        </p:nvSpPr>
        <p:spPr>
          <a:xfrm>
            <a:off x="6258187" y="1247308"/>
            <a:ext cx="37343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latin typeface="Fira Sans SemiBold" panose="020B0603050000020004" pitchFamily="34" charset="0"/>
              </a:rPr>
              <a:t>Ansprechpartner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9919F66D-BA68-4115-8A94-ACEFFDDD66ED}"/>
              </a:ext>
            </a:extLst>
          </p:cNvPr>
          <p:cNvSpPr txBox="1"/>
          <p:nvPr/>
        </p:nvSpPr>
        <p:spPr>
          <a:xfrm>
            <a:off x="6258187" y="1748096"/>
            <a:ext cx="469491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>
              <a:latin typeface="Fira Sans Medium" panose="020B0603050000020004" pitchFamily="34" charset="0"/>
            </a:endParaRPr>
          </a:p>
          <a:p>
            <a:r>
              <a:rPr lang="de-DE" u="sng" dirty="0">
                <a:latin typeface="Fira Sans Medium" panose="020B0603050000020004" pitchFamily="34" charset="0"/>
              </a:rPr>
              <a:t>Abfallberater</a:t>
            </a:r>
          </a:p>
          <a:p>
            <a:endParaRPr lang="de-DE" sz="800" dirty="0">
              <a:latin typeface="Fira Sans" panose="020B0503050000020004" pitchFamily="34" charset="0"/>
            </a:endParaRPr>
          </a:p>
          <a:p>
            <a:r>
              <a:rPr lang="de-DE" dirty="0" err="1">
                <a:latin typeface="Fira Sans" panose="020B0503050000020004" pitchFamily="34" charset="0"/>
              </a:rPr>
              <a:t>Ferdl</a:t>
            </a:r>
            <a:r>
              <a:rPr lang="de-DE" dirty="0">
                <a:latin typeface="Fira Sans" panose="020B0503050000020004" pitchFamily="34" charset="0"/>
              </a:rPr>
              <a:t> Brunnenmayer     </a:t>
            </a:r>
            <a:r>
              <a:rPr lang="de-DE" dirty="0">
                <a:latin typeface="Fira Sans Medium" panose="020B0603050000020004" pitchFamily="34" charset="0"/>
              </a:rPr>
              <a:t>Tel. 751-363</a:t>
            </a:r>
          </a:p>
          <a:p>
            <a:endParaRPr lang="de-DE" dirty="0">
              <a:latin typeface="Fira Sans Medium" panose="020B0603050000020004" pitchFamily="34" charset="0"/>
            </a:endParaRPr>
          </a:p>
          <a:p>
            <a:r>
              <a:rPr lang="de-DE" dirty="0">
                <a:latin typeface="Fira Sans" panose="020B0503050000020004" pitchFamily="34" charset="0"/>
              </a:rPr>
              <a:t>E-Mail: </a:t>
            </a:r>
            <a:r>
              <a:rPr lang="de-DE" dirty="0">
                <a:latin typeface="Fira Sans" panose="020B0503050000020004" pitchFamily="34" charset="0"/>
                <a:hlinkClick r:id="rId3"/>
              </a:rPr>
              <a:t>Abfallberater@lra-gap.de</a:t>
            </a:r>
            <a:endParaRPr lang="de-DE" dirty="0">
              <a:latin typeface="Fira Sans" panose="020B0503050000020004" pitchFamily="34" charset="0"/>
            </a:endParaRPr>
          </a:p>
          <a:p>
            <a:endParaRPr lang="de-DE" dirty="0">
              <a:latin typeface="Fira Sans Medium" panose="020B0603050000020004" pitchFamily="34" charset="0"/>
            </a:endParaRPr>
          </a:p>
          <a:p>
            <a:endParaRPr lang="de-DE" dirty="0">
              <a:latin typeface="Fira Sans Medium" panose="020B0603050000020004" pitchFamily="34" charset="0"/>
            </a:endParaRPr>
          </a:p>
          <a:p>
            <a:endParaRPr lang="de-DE" dirty="0">
              <a:latin typeface="Fira Sans Medium" panose="020B0603050000020004" pitchFamily="34" charset="0"/>
            </a:endParaRPr>
          </a:p>
          <a:p>
            <a:r>
              <a:rPr lang="de-DE" u="sng" dirty="0">
                <a:latin typeface="Fira Sans Medium" panose="020B0603050000020004" pitchFamily="34" charset="0"/>
              </a:rPr>
              <a:t>Sachgebietsleitung</a:t>
            </a:r>
          </a:p>
          <a:p>
            <a:endParaRPr lang="de-DE" sz="800" dirty="0">
              <a:latin typeface="Fira Sans" panose="020B0503050000020004" pitchFamily="34" charset="0"/>
            </a:endParaRPr>
          </a:p>
          <a:p>
            <a:r>
              <a:rPr lang="de-DE" dirty="0">
                <a:latin typeface="Fira Sans" panose="020B0503050000020004" pitchFamily="34" charset="0"/>
              </a:rPr>
              <a:t>Hannes Voith 	           </a:t>
            </a:r>
            <a:r>
              <a:rPr lang="de-DE" dirty="0">
                <a:latin typeface="Fira Sans Medium" panose="020B0603050000020004" pitchFamily="34" charset="0"/>
              </a:rPr>
              <a:t>Tel. 751-365</a:t>
            </a:r>
          </a:p>
          <a:p>
            <a:endParaRPr lang="de-DE" dirty="0">
              <a:latin typeface="Fira Sans" panose="020B0503050000020004" pitchFamily="34" charset="0"/>
            </a:endParaRPr>
          </a:p>
          <a:p>
            <a:r>
              <a:rPr lang="de-DE" dirty="0">
                <a:latin typeface="Fira Sans" panose="020B0503050000020004" pitchFamily="34" charset="0"/>
              </a:rPr>
              <a:t>E-Mail: </a:t>
            </a:r>
            <a:r>
              <a:rPr lang="de-DE" dirty="0">
                <a:latin typeface="Fira Sans" panose="020B0503050000020004" pitchFamily="34" charset="0"/>
                <a:hlinkClick r:id="rId4"/>
              </a:rPr>
              <a:t>Abfall-Technik@lra-gap.de</a:t>
            </a:r>
            <a:endParaRPr lang="de-DE" dirty="0">
              <a:latin typeface="Fira Sans" panose="020B0503050000020004" pitchFamily="34" charset="0"/>
            </a:endParaRPr>
          </a:p>
          <a:p>
            <a:endParaRPr lang="de-DE" dirty="0">
              <a:latin typeface="Fira Sans" panose="020B0503050000020004" pitchFamily="34" charset="0"/>
            </a:endParaRPr>
          </a:p>
        </p:txBody>
      </p:sp>
      <p:sp>
        <p:nvSpPr>
          <p:cNvPr id="14" name="Datumsplatzhalter 5">
            <a:extLst>
              <a:ext uri="{FF2B5EF4-FFF2-40B4-BE49-F238E27FC236}">
                <a16:creationId xmlns:a16="http://schemas.microsoft.com/office/drawing/2014/main" id="{216E2008-8E7F-4645-9EFB-3317BC373383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16" name="Fußzeilenplatzhalter 4">
            <a:extLst>
              <a:ext uri="{FF2B5EF4-FFF2-40B4-BE49-F238E27FC236}">
                <a16:creationId xmlns:a16="http://schemas.microsoft.com/office/drawing/2014/main" id="{7D6BDE60-1961-4347-B6C7-62D59E517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– Abfallberatung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83CFED6-CFB3-4188-BB91-B232893E0B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76" y="895270"/>
            <a:ext cx="4616741" cy="451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9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>
            <a:extLst>
              <a:ext uri="{FF2B5EF4-FFF2-40B4-BE49-F238E27FC236}">
                <a16:creationId xmlns:a16="http://schemas.microsoft.com/office/drawing/2014/main" id="{AD266629-FA65-412D-911C-AE6E5CA57E14}"/>
              </a:ext>
            </a:extLst>
          </p:cNvPr>
          <p:cNvSpPr txBox="1"/>
          <p:nvPr/>
        </p:nvSpPr>
        <p:spPr>
          <a:xfrm>
            <a:off x="8154101" y="2105636"/>
            <a:ext cx="32760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latin typeface="Fira Sans Medium" panose="020B0603050000020004" pitchFamily="34" charset="0"/>
              </a:rPr>
              <a:t>Vielen Dank</a:t>
            </a:r>
          </a:p>
          <a:p>
            <a:endParaRPr lang="de-DE" sz="3200" dirty="0">
              <a:latin typeface="Fira Sans Medium" panose="020B0603050000020004" pitchFamily="34" charset="0"/>
            </a:endParaRPr>
          </a:p>
          <a:p>
            <a:r>
              <a:rPr lang="de-DE" sz="3200" dirty="0">
                <a:latin typeface="Fira Sans Medium" panose="020B0603050000020004" pitchFamily="34" charset="0"/>
              </a:rPr>
              <a:t>für Ihre </a:t>
            </a:r>
          </a:p>
          <a:p>
            <a:r>
              <a:rPr lang="de-DE" sz="3200" dirty="0">
                <a:latin typeface="Fira Sans Medium" panose="020B0603050000020004" pitchFamily="34" charset="0"/>
              </a:rPr>
              <a:t>Aufmerksamkeit</a:t>
            </a:r>
          </a:p>
        </p:txBody>
      </p:sp>
      <p:sp>
        <p:nvSpPr>
          <p:cNvPr id="7" name="Datumsplatzhalter 5">
            <a:extLst>
              <a:ext uri="{FF2B5EF4-FFF2-40B4-BE49-F238E27FC236}">
                <a16:creationId xmlns:a16="http://schemas.microsoft.com/office/drawing/2014/main" id="{C88DE523-F4AF-48ED-BE57-641A6790E4C7}"/>
              </a:ext>
            </a:extLst>
          </p:cNvPr>
          <p:cNvSpPr txBox="1">
            <a:spLocks/>
          </p:cNvSpPr>
          <p:nvPr/>
        </p:nvSpPr>
        <p:spPr>
          <a:xfrm>
            <a:off x="780176" y="6356350"/>
            <a:ext cx="850024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09.07.2025   </a:t>
            </a:r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98C0386F-DD0A-468E-8943-D7F935F36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</p:spPr>
        <p:txBody>
          <a:bodyPr/>
          <a:lstStyle/>
          <a:p>
            <a:r>
              <a:rPr lang="de-DE" dirty="0"/>
              <a:t>|  Sachgebiet 50 | Abfallwirtschaft - Abfallberatung</a:t>
            </a:r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4CA82678-227A-4438-9DCB-9A729E777B81}"/>
              </a:ext>
            </a:extLst>
          </p:cNvPr>
          <p:cNvGrpSpPr/>
          <p:nvPr/>
        </p:nvGrpSpPr>
        <p:grpSpPr>
          <a:xfrm>
            <a:off x="780176" y="876300"/>
            <a:ext cx="6763820" cy="4817346"/>
            <a:chOff x="437080" y="599068"/>
            <a:chExt cx="7201638" cy="5075528"/>
          </a:xfrm>
        </p:grpSpPr>
        <p:pic>
          <p:nvPicPr>
            <p:cNvPr id="3" name="Grafik 2">
              <a:extLst>
                <a:ext uri="{FF2B5EF4-FFF2-40B4-BE49-F238E27FC236}">
                  <a16:creationId xmlns:a16="http://schemas.microsoft.com/office/drawing/2014/main" id="{4C97257C-FDD2-4098-8F3F-AE3892B7E6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081" y="599068"/>
              <a:ext cx="7201637" cy="4767751"/>
            </a:xfrm>
            <a:prstGeom prst="rect">
              <a:avLst/>
            </a:prstGeom>
          </p:spPr>
        </p:pic>
        <p:sp>
          <p:nvSpPr>
            <p:cNvPr id="4" name="Textfeld 3">
              <a:extLst>
                <a:ext uri="{FF2B5EF4-FFF2-40B4-BE49-F238E27FC236}">
                  <a16:creationId xmlns:a16="http://schemas.microsoft.com/office/drawing/2014/main" id="{5B453226-1C5C-45F3-A6AF-50B1EF0CB3CE}"/>
                </a:ext>
              </a:extLst>
            </p:cNvPr>
            <p:cNvSpPr txBox="1"/>
            <p:nvPr/>
          </p:nvSpPr>
          <p:spPr>
            <a:xfrm>
              <a:off x="437080" y="5366819"/>
              <a:ext cx="7201637" cy="307777"/>
            </a:xfrm>
            <a:prstGeom prst="rect">
              <a:avLst/>
            </a:prstGeom>
            <a:solidFill>
              <a:srgbClr val="FEF8CB"/>
            </a:solidFill>
            <a:ln>
              <a:solidFill>
                <a:srgbClr val="FFF26B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400" dirty="0"/>
                <a:t>Eiche am Wertstoffhof </a:t>
              </a:r>
              <a:r>
                <a:rPr lang="de-DE" sz="1400" dirty="0" err="1"/>
                <a:t>Grafenaschau</a:t>
              </a:r>
              <a:endParaRPr lang="de-DE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5063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Fira Sans"/>
        <a:ea typeface=""/>
        <a:cs typeface=""/>
      </a:majorFont>
      <a:minorFont>
        <a:latin typeface="Fira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raesentation-LRAGAP-4j.potx" id="{D4DD10FA-85A5-4D36-BD4E-E8600EA63732}" vid="{34CA1863-BD99-4738-9909-1754847499F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PPPraesentation-LRAGAP</Template>
  <TotalTime>0</TotalTime>
  <Words>402</Words>
  <Application>Microsoft Office PowerPoint</Application>
  <PresentationFormat>Breitbild</PresentationFormat>
  <Paragraphs>96</Paragraphs>
  <Slides>17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4" baseType="lpstr">
      <vt:lpstr>Arial</vt:lpstr>
      <vt:lpstr>Calibri</vt:lpstr>
      <vt:lpstr>Fira Sans</vt:lpstr>
      <vt:lpstr>Fira Sans Medium</vt:lpstr>
      <vt:lpstr>Fira Sans SemiBold</vt:lpstr>
      <vt:lpstr>Wingdings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Landratsamt Garmisch-Partenkirchen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Herzlich Willkommen</dc:title>
  <dc:creator>Wilde Christian</dc:creator>
  <cp:lastModifiedBy>Kleißl Michael</cp:lastModifiedBy>
  <cp:revision>148</cp:revision>
  <dcterms:created xsi:type="dcterms:W3CDTF">2023-04-20T11:29:56Z</dcterms:created>
  <dcterms:modified xsi:type="dcterms:W3CDTF">2025-07-07T07:04:58Z</dcterms:modified>
</cp:coreProperties>
</file>