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8"/>
  </p:notesMasterIdLst>
  <p:handoutMasterIdLst>
    <p:handoutMasterId r:id="rId19"/>
  </p:handoutMasterIdLst>
  <p:sldIdLst>
    <p:sldId id="256" r:id="rId2"/>
    <p:sldId id="258" r:id="rId3"/>
    <p:sldId id="259" r:id="rId4"/>
    <p:sldId id="260" r:id="rId5"/>
    <p:sldId id="261" r:id="rId6"/>
    <p:sldId id="332" r:id="rId7"/>
    <p:sldId id="333" r:id="rId8"/>
    <p:sldId id="262" r:id="rId9"/>
    <p:sldId id="296" r:id="rId10"/>
    <p:sldId id="327" r:id="rId11"/>
    <p:sldId id="266" r:id="rId12"/>
    <p:sldId id="269" r:id="rId13"/>
    <p:sldId id="328" r:id="rId14"/>
    <p:sldId id="329" r:id="rId15"/>
    <p:sldId id="330" r:id="rId16"/>
    <p:sldId id="331" r:id="rId1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napp Rainer" initials="KR" lastIdx="0" clrIdx="0">
    <p:extLst>
      <p:ext uri="{19B8F6BF-5375-455C-9EA6-DF929625EA0E}">
        <p15:presenceInfo xmlns:p15="http://schemas.microsoft.com/office/powerpoint/2012/main" userId="Knapp Rain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72"/>
      </p:cViewPr>
      <p:guideLst>
        <p:guide pos="3840"/>
        <p:guide orient="horz" pos="2160"/>
      </p:guideLst>
    </p:cSldViewPr>
  </p:slideViewPr>
  <p:notesTextViewPr>
    <p:cViewPr>
      <p:scale>
        <a:sx n="3" d="2"/>
        <a:sy n="3" d="2"/>
      </p:scale>
      <p:origin x="0" y="0"/>
    </p:cViewPr>
  </p:notesTextViewPr>
  <p:notesViewPr>
    <p:cSldViewPr snapToGrid="0" showGuides="1">
      <p:cViewPr varScale="1">
        <p:scale>
          <a:sx n="87" d="100"/>
          <a:sy n="87" d="100"/>
        </p:scale>
        <p:origin x="298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dk1"/>
                </a:solidFill>
                <a:latin typeface="+mn-lt"/>
                <a:ea typeface="+mn-ea"/>
                <a:cs typeface="+mn-cs"/>
              </a:defRPr>
            </a:pPr>
            <a:r>
              <a:rPr lang="de-DE"/>
              <a:t>Übersicht über die Entwicklung der Schulden </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dk1"/>
              </a:solidFill>
              <a:latin typeface="+mn-lt"/>
              <a:ea typeface="+mn-ea"/>
              <a:cs typeface="+mn-cs"/>
            </a:defRPr>
          </a:pPr>
          <a:endParaRPr lang="de-DE"/>
        </a:p>
      </c:txPr>
    </c:title>
    <c:autoTitleDeleted val="0"/>
    <c:plotArea>
      <c:layout/>
      <c:lineChart>
        <c:grouping val="standard"/>
        <c:varyColors val="0"/>
        <c:ser>
          <c:idx val="0"/>
          <c:order val="0"/>
          <c:tx>
            <c:strRef>
              <c:f>Tabelle1!$B$1</c:f>
              <c:strCache>
                <c:ptCount val="1"/>
                <c:pt idx="0">
                  <c:v>Landkreis</c:v>
                </c:pt>
              </c:strCache>
            </c:strRef>
          </c:tx>
          <c:spPr>
            <a:ln w="28575" cap="rnd">
              <a:solidFill>
                <a:schemeClr val="accent1"/>
              </a:solidFill>
              <a:round/>
            </a:ln>
            <a:effectLst/>
          </c:spPr>
          <c:marker>
            <c:symbol val="none"/>
          </c:marker>
          <c:cat>
            <c:numRef>
              <c:f>Tabelle1!$A$2:$A$12</c:f>
              <c:numCache>
                <c:formatCode>General</c:formatCode>
                <c:ptCount val="11"/>
                <c:pt idx="0">
                  <c:v>2014</c:v>
                </c:pt>
                <c:pt idx="1">
                  <c:v>2015</c:v>
                </c:pt>
                <c:pt idx="2">
                  <c:v>2016</c:v>
                </c:pt>
                <c:pt idx="3">
                  <c:v>2017</c:v>
                </c:pt>
                <c:pt idx="4">
                  <c:v>2018</c:v>
                </c:pt>
                <c:pt idx="5">
                  <c:v>2019</c:v>
                </c:pt>
                <c:pt idx="6">
                  <c:v>2020</c:v>
                </c:pt>
                <c:pt idx="7">
                  <c:v>2021</c:v>
                </c:pt>
                <c:pt idx="8">
                  <c:v>2022</c:v>
                </c:pt>
                <c:pt idx="9">
                  <c:v>2023</c:v>
                </c:pt>
                <c:pt idx="10">
                  <c:v>2024</c:v>
                </c:pt>
              </c:numCache>
            </c:numRef>
          </c:cat>
          <c:val>
            <c:numRef>
              <c:f>Tabelle1!$B$2:$B$12</c:f>
              <c:numCache>
                <c:formatCode>#,##0\ "€"</c:formatCode>
                <c:ptCount val="11"/>
                <c:pt idx="0">
                  <c:v>28553797</c:v>
                </c:pt>
                <c:pt idx="1">
                  <c:v>30239204</c:v>
                </c:pt>
                <c:pt idx="2">
                  <c:v>26819028</c:v>
                </c:pt>
                <c:pt idx="3">
                  <c:v>25382010</c:v>
                </c:pt>
                <c:pt idx="4">
                  <c:v>23931077</c:v>
                </c:pt>
                <c:pt idx="5">
                  <c:v>22465935</c:v>
                </c:pt>
                <c:pt idx="6">
                  <c:v>21121489</c:v>
                </c:pt>
                <c:pt idx="7">
                  <c:v>19882901</c:v>
                </c:pt>
                <c:pt idx="8">
                  <c:v>24138093</c:v>
                </c:pt>
                <c:pt idx="9">
                  <c:v>23884631</c:v>
                </c:pt>
                <c:pt idx="10">
                  <c:v>31467710</c:v>
                </c:pt>
              </c:numCache>
            </c:numRef>
          </c:val>
          <c:smooth val="0"/>
          <c:extLst>
            <c:ext xmlns:c16="http://schemas.microsoft.com/office/drawing/2014/chart" uri="{C3380CC4-5D6E-409C-BE32-E72D297353CC}">
              <c16:uniqueId val="{00000000-D49E-49B3-8F59-B39508A5D4F9}"/>
            </c:ext>
          </c:extLst>
        </c:ser>
        <c:ser>
          <c:idx val="1"/>
          <c:order val="1"/>
          <c:tx>
            <c:strRef>
              <c:f>Tabelle1!$C$1</c:f>
              <c:strCache>
                <c:ptCount val="1"/>
                <c:pt idx="0">
                  <c:v>Eigenbetrieb Klinikum</c:v>
                </c:pt>
              </c:strCache>
            </c:strRef>
          </c:tx>
          <c:spPr>
            <a:ln w="28575" cap="rnd">
              <a:solidFill>
                <a:schemeClr val="accent2"/>
              </a:solidFill>
              <a:round/>
            </a:ln>
            <a:effectLst/>
          </c:spPr>
          <c:marker>
            <c:symbol val="none"/>
          </c:marker>
          <c:cat>
            <c:numRef>
              <c:f>Tabelle1!$A$2:$A$12</c:f>
              <c:numCache>
                <c:formatCode>General</c:formatCode>
                <c:ptCount val="11"/>
                <c:pt idx="0">
                  <c:v>2014</c:v>
                </c:pt>
                <c:pt idx="1">
                  <c:v>2015</c:v>
                </c:pt>
                <c:pt idx="2">
                  <c:v>2016</c:v>
                </c:pt>
                <c:pt idx="3">
                  <c:v>2017</c:v>
                </c:pt>
                <c:pt idx="4">
                  <c:v>2018</c:v>
                </c:pt>
                <c:pt idx="5">
                  <c:v>2019</c:v>
                </c:pt>
                <c:pt idx="6">
                  <c:v>2020</c:v>
                </c:pt>
                <c:pt idx="7">
                  <c:v>2021</c:v>
                </c:pt>
                <c:pt idx="8">
                  <c:v>2022</c:v>
                </c:pt>
                <c:pt idx="9">
                  <c:v>2023</c:v>
                </c:pt>
                <c:pt idx="10">
                  <c:v>2024</c:v>
                </c:pt>
              </c:numCache>
            </c:numRef>
          </c:cat>
          <c:val>
            <c:numRef>
              <c:f>Tabelle1!$C$2:$C$12</c:f>
              <c:numCache>
                <c:formatCode>#,##0\ "€"</c:formatCode>
                <c:ptCount val="11"/>
                <c:pt idx="0">
                  <c:v>17353917</c:v>
                </c:pt>
                <c:pt idx="1">
                  <c:v>16944907</c:v>
                </c:pt>
                <c:pt idx="2">
                  <c:v>15038880</c:v>
                </c:pt>
                <c:pt idx="3">
                  <c:v>13391364</c:v>
                </c:pt>
                <c:pt idx="4">
                  <c:v>11148269</c:v>
                </c:pt>
                <c:pt idx="5">
                  <c:v>14489493</c:v>
                </c:pt>
                <c:pt idx="6">
                  <c:v>17536343</c:v>
                </c:pt>
                <c:pt idx="7">
                  <c:v>24890225</c:v>
                </c:pt>
                <c:pt idx="8">
                  <c:v>32628897</c:v>
                </c:pt>
                <c:pt idx="9">
                  <c:v>30495938</c:v>
                </c:pt>
                <c:pt idx="10">
                  <c:v>41692539</c:v>
                </c:pt>
              </c:numCache>
            </c:numRef>
          </c:val>
          <c:smooth val="0"/>
          <c:extLst>
            <c:ext xmlns:c16="http://schemas.microsoft.com/office/drawing/2014/chart" uri="{C3380CC4-5D6E-409C-BE32-E72D297353CC}">
              <c16:uniqueId val="{00000001-D49E-49B3-8F59-B39508A5D4F9}"/>
            </c:ext>
          </c:extLst>
        </c:ser>
        <c:ser>
          <c:idx val="2"/>
          <c:order val="2"/>
          <c:tx>
            <c:strRef>
              <c:f>Tabelle1!$D$1</c:f>
              <c:strCache>
                <c:ptCount val="1"/>
                <c:pt idx="0">
                  <c:v>Gesamt</c:v>
                </c:pt>
              </c:strCache>
            </c:strRef>
          </c:tx>
          <c:spPr>
            <a:ln w="28575" cap="rnd">
              <a:solidFill>
                <a:schemeClr val="accent3"/>
              </a:solidFill>
              <a:round/>
            </a:ln>
            <a:effectLst/>
          </c:spPr>
          <c:marker>
            <c:symbol val="none"/>
          </c:marker>
          <c:cat>
            <c:numRef>
              <c:f>Tabelle1!$A$2:$A$12</c:f>
              <c:numCache>
                <c:formatCode>General</c:formatCode>
                <c:ptCount val="11"/>
                <c:pt idx="0">
                  <c:v>2014</c:v>
                </c:pt>
                <c:pt idx="1">
                  <c:v>2015</c:v>
                </c:pt>
                <c:pt idx="2">
                  <c:v>2016</c:v>
                </c:pt>
                <c:pt idx="3">
                  <c:v>2017</c:v>
                </c:pt>
                <c:pt idx="4">
                  <c:v>2018</c:v>
                </c:pt>
                <c:pt idx="5">
                  <c:v>2019</c:v>
                </c:pt>
                <c:pt idx="6">
                  <c:v>2020</c:v>
                </c:pt>
                <c:pt idx="7">
                  <c:v>2021</c:v>
                </c:pt>
                <c:pt idx="8">
                  <c:v>2022</c:v>
                </c:pt>
                <c:pt idx="9">
                  <c:v>2023</c:v>
                </c:pt>
                <c:pt idx="10">
                  <c:v>2024</c:v>
                </c:pt>
              </c:numCache>
            </c:numRef>
          </c:cat>
          <c:val>
            <c:numRef>
              <c:f>Tabelle1!$D$2:$D$12</c:f>
              <c:numCache>
                <c:formatCode>#,##0\ "€"</c:formatCode>
                <c:ptCount val="11"/>
                <c:pt idx="0">
                  <c:v>45907714</c:v>
                </c:pt>
                <c:pt idx="1">
                  <c:v>47184111</c:v>
                </c:pt>
                <c:pt idx="2">
                  <c:v>41857908</c:v>
                </c:pt>
                <c:pt idx="3">
                  <c:v>38773374</c:v>
                </c:pt>
                <c:pt idx="4">
                  <c:v>35079346</c:v>
                </c:pt>
                <c:pt idx="5">
                  <c:v>36955428</c:v>
                </c:pt>
                <c:pt idx="6">
                  <c:v>38657832</c:v>
                </c:pt>
                <c:pt idx="7">
                  <c:v>44773126</c:v>
                </c:pt>
                <c:pt idx="8">
                  <c:v>56766990</c:v>
                </c:pt>
                <c:pt idx="9">
                  <c:v>54380569</c:v>
                </c:pt>
                <c:pt idx="10">
                  <c:v>73160249</c:v>
                </c:pt>
              </c:numCache>
            </c:numRef>
          </c:val>
          <c:smooth val="0"/>
          <c:extLst>
            <c:ext xmlns:c16="http://schemas.microsoft.com/office/drawing/2014/chart" uri="{C3380CC4-5D6E-409C-BE32-E72D297353CC}">
              <c16:uniqueId val="{00000002-D49E-49B3-8F59-B39508A5D4F9}"/>
            </c:ext>
          </c:extLst>
        </c:ser>
        <c:dLbls>
          <c:showLegendKey val="0"/>
          <c:showVal val="0"/>
          <c:showCatName val="0"/>
          <c:showSerName val="0"/>
          <c:showPercent val="0"/>
          <c:showBubbleSize val="0"/>
        </c:dLbls>
        <c:smooth val="0"/>
        <c:axId val="784662312"/>
        <c:axId val="784668976"/>
      </c:lineChart>
      <c:catAx>
        <c:axId val="7846623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de-DE"/>
          </a:p>
        </c:txPr>
        <c:crossAx val="784668976"/>
        <c:crosses val="autoZero"/>
        <c:auto val="1"/>
        <c:lblAlgn val="ctr"/>
        <c:lblOffset val="100"/>
        <c:noMultiLvlLbl val="0"/>
      </c:catAx>
      <c:valAx>
        <c:axId val="78466897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dk1"/>
                    </a:solidFill>
                    <a:latin typeface="Fira Sans" panose="020B0503050000020004" pitchFamily="34" charset="0"/>
                    <a:ea typeface="+mn-ea"/>
                    <a:cs typeface="+mn-cs"/>
                  </a:defRPr>
                </a:pPr>
                <a:r>
                  <a:rPr lang="de-DE">
                    <a:latin typeface="Fira Sans" panose="020B0503050000020004" pitchFamily="34" charset="0"/>
                  </a:rPr>
                  <a:t>jeweils zum Jahresende</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dk1"/>
                  </a:solidFill>
                  <a:latin typeface="Fira Sans" panose="020B0503050000020004" pitchFamily="34" charset="0"/>
                  <a:ea typeface="+mn-ea"/>
                  <a:cs typeface="+mn-cs"/>
                </a:defRPr>
              </a:pPr>
              <a:endParaRPr lang="de-DE"/>
            </a:p>
          </c:txPr>
        </c:title>
        <c:numFmt formatCode="#,##0\ &quot;€&quot;"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solidFill>
                <a:latin typeface="Fira Sans" panose="020B0503050000020004" pitchFamily="34" charset="0"/>
                <a:ea typeface="+mn-ea"/>
                <a:cs typeface="+mn-cs"/>
              </a:defRPr>
            </a:pPr>
            <a:endParaRPr lang="de-DE"/>
          </a:p>
        </c:txPr>
        <c:crossAx val="784662312"/>
        <c:crosses val="autoZero"/>
        <c:crossBetween val="between"/>
        <c:majorUnit val="5000000"/>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500" b="0" i="0" u="none" strike="noStrike" kern="1200" baseline="0">
                <a:solidFill>
                  <a:schemeClr val="dk1"/>
                </a:solidFill>
                <a:latin typeface="Fira Sans" panose="020B0503050000020004" pitchFamily="34" charset="0"/>
                <a:ea typeface="+mn-ea"/>
                <a:cs typeface="+mn-cs"/>
              </a:defRPr>
            </a:pPr>
            <a:endParaRPr lang="de-DE"/>
          </a:p>
        </c:txPr>
      </c:dTable>
      <c:spPr>
        <a:noFill/>
        <a:ln>
          <a:noFill/>
        </a:ln>
        <a:effectLst/>
      </c:spPr>
    </c:plotArea>
    <c:plotVisOnly val="1"/>
    <c:dispBlanksAs val="gap"/>
    <c:showDLblsOverMax val="0"/>
  </c:chart>
  <c:spPr>
    <a:solidFill>
      <a:schemeClr val="lt1"/>
    </a:solidFill>
    <a:ln w="12700" cap="flat" cmpd="sng" algn="ctr">
      <a:solidFill>
        <a:schemeClr val="dk1"/>
      </a:solidFill>
      <a:prstDash val="solid"/>
      <a:miter lim="800000"/>
    </a:ln>
    <a:effectLst/>
  </c:spPr>
  <c:txPr>
    <a:bodyPr/>
    <a:lstStyle/>
    <a:p>
      <a:pPr>
        <a:defRPr>
          <a:solidFill>
            <a:schemeClr val="dk1"/>
          </a:solidFill>
          <a:latin typeface="+mn-lt"/>
          <a:ea typeface="+mn-ea"/>
          <a:cs typeface="+mn-cs"/>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Fira Sans" panose="020B0503050000020004" pitchFamily="34" charset="0"/>
                <a:ea typeface="+mn-ea"/>
                <a:cs typeface="+mn-cs"/>
              </a:defRPr>
            </a:pPr>
            <a:r>
              <a:rPr lang="de-DE">
                <a:latin typeface="Fira Sans" panose="020B0503050000020004" pitchFamily="34" charset="0"/>
              </a:rPr>
              <a:t>Liquiditätsverlauf 2024</a:t>
            </a:r>
          </a:p>
        </c:rich>
      </c:tx>
      <c:layout>
        <c:manualLayout>
          <c:xMode val="edge"/>
          <c:yMode val="edge"/>
          <c:x val="0.35700488334237657"/>
          <c:y val="1.4184397163120567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Fira Sans" panose="020B0503050000020004" pitchFamily="34" charset="0"/>
              <a:ea typeface="+mn-ea"/>
              <a:cs typeface="+mn-cs"/>
            </a:defRPr>
          </a:pPr>
          <a:endParaRPr lang="de-DE"/>
        </a:p>
      </c:txPr>
    </c:title>
    <c:autoTitleDeleted val="0"/>
    <c:plotArea>
      <c:layout>
        <c:manualLayout>
          <c:layoutTarget val="inner"/>
          <c:xMode val="edge"/>
          <c:yMode val="edge"/>
          <c:x val="0.14938498938310954"/>
          <c:y val="6.7840062545373322E-2"/>
          <c:w val="0.89556277764448422"/>
          <c:h val="0.79889681330950746"/>
        </c:manualLayout>
      </c:layout>
      <c:lineChart>
        <c:grouping val="standard"/>
        <c:varyColors val="0"/>
        <c:ser>
          <c:idx val="0"/>
          <c:order val="0"/>
          <c:spPr>
            <a:ln w="28575" cap="rnd">
              <a:solidFill>
                <a:schemeClr val="accent1"/>
              </a:solidFill>
              <a:round/>
            </a:ln>
            <a:effectLst/>
          </c:spPr>
          <c:marker>
            <c:symbol val="none"/>
          </c:marker>
          <c:cat>
            <c:numRef>
              <c:f>'2023'!$A$3:$A$251</c:f>
              <c:numCache>
                <c:formatCode>m/d/yyyy</c:formatCode>
                <c:ptCount val="249"/>
                <c:pt idx="0">
                  <c:v>45293</c:v>
                </c:pt>
                <c:pt idx="1">
                  <c:v>45294</c:v>
                </c:pt>
                <c:pt idx="2">
                  <c:v>45295</c:v>
                </c:pt>
                <c:pt idx="3">
                  <c:v>45296</c:v>
                </c:pt>
                <c:pt idx="4">
                  <c:v>45299</c:v>
                </c:pt>
                <c:pt idx="5">
                  <c:v>45300</c:v>
                </c:pt>
                <c:pt idx="6">
                  <c:v>45301</c:v>
                </c:pt>
                <c:pt idx="7">
                  <c:v>45302</c:v>
                </c:pt>
                <c:pt idx="8">
                  <c:v>45303</c:v>
                </c:pt>
                <c:pt idx="9">
                  <c:v>45306</c:v>
                </c:pt>
                <c:pt idx="10">
                  <c:v>45307</c:v>
                </c:pt>
                <c:pt idx="11">
                  <c:v>45308</c:v>
                </c:pt>
                <c:pt idx="12">
                  <c:v>45309</c:v>
                </c:pt>
                <c:pt idx="13">
                  <c:v>45310</c:v>
                </c:pt>
                <c:pt idx="14">
                  <c:v>45313</c:v>
                </c:pt>
                <c:pt idx="15">
                  <c:v>45314</c:v>
                </c:pt>
                <c:pt idx="16">
                  <c:v>45315</c:v>
                </c:pt>
                <c:pt idx="17">
                  <c:v>45316</c:v>
                </c:pt>
                <c:pt idx="18">
                  <c:v>45317</c:v>
                </c:pt>
                <c:pt idx="19">
                  <c:v>45320</c:v>
                </c:pt>
                <c:pt idx="20">
                  <c:v>45321</c:v>
                </c:pt>
                <c:pt idx="21">
                  <c:v>45322</c:v>
                </c:pt>
                <c:pt idx="22">
                  <c:v>45323</c:v>
                </c:pt>
                <c:pt idx="23">
                  <c:v>45324</c:v>
                </c:pt>
                <c:pt idx="24">
                  <c:v>45327</c:v>
                </c:pt>
                <c:pt idx="25">
                  <c:v>45328</c:v>
                </c:pt>
                <c:pt idx="26">
                  <c:v>45329</c:v>
                </c:pt>
                <c:pt idx="27">
                  <c:v>45330</c:v>
                </c:pt>
                <c:pt idx="28">
                  <c:v>45331</c:v>
                </c:pt>
                <c:pt idx="29">
                  <c:v>45334</c:v>
                </c:pt>
                <c:pt idx="30">
                  <c:v>45335</c:v>
                </c:pt>
                <c:pt idx="31">
                  <c:v>45336</c:v>
                </c:pt>
                <c:pt idx="32">
                  <c:v>45337</c:v>
                </c:pt>
                <c:pt idx="33">
                  <c:v>45338</c:v>
                </c:pt>
                <c:pt idx="34">
                  <c:v>45341</c:v>
                </c:pt>
                <c:pt idx="35">
                  <c:v>45342</c:v>
                </c:pt>
                <c:pt idx="36">
                  <c:v>45343</c:v>
                </c:pt>
                <c:pt idx="37">
                  <c:v>45344</c:v>
                </c:pt>
                <c:pt idx="38">
                  <c:v>45345</c:v>
                </c:pt>
                <c:pt idx="39">
                  <c:v>45348</c:v>
                </c:pt>
                <c:pt idx="40">
                  <c:v>45349</c:v>
                </c:pt>
                <c:pt idx="41">
                  <c:v>45350</c:v>
                </c:pt>
                <c:pt idx="42">
                  <c:v>45351</c:v>
                </c:pt>
                <c:pt idx="43">
                  <c:v>45352</c:v>
                </c:pt>
                <c:pt idx="44">
                  <c:v>45355</c:v>
                </c:pt>
                <c:pt idx="45">
                  <c:v>45356</c:v>
                </c:pt>
                <c:pt idx="46">
                  <c:v>45357</c:v>
                </c:pt>
                <c:pt idx="47">
                  <c:v>45358</c:v>
                </c:pt>
                <c:pt idx="48">
                  <c:v>45359</c:v>
                </c:pt>
                <c:pt idx="49">
                  <c:v>45362</c:v>
                </c:pt>
                <c:pt idx="50">
                  <c:v>45363</c:v>
                </c:pt>
                <c:pt idx="51">
                  <c:v>45364</c:v>
                </c:pt>
                <c:pt idx="52">
                  <c:v>45365</c:v>
                </c:pt>
                <c:pt idx="53">
                  <c:v>45366</c:v>
                </c:pt>
                <c:pt idx="54">
                  <c:v>45369</c:v>
                </c:pt>
                <c:pt idx="55">
                  <c:v>45370</c:v>
                </c:pt>
                <c:pt idx="56">
                  <c:v>45371</c:v>
                </c:pt>
                <c:pt idx="57">
                  <c:v>45372</c:v>
                </c:pt>
                <c:pt idx="58">
                  <c:v>45373</c:v>
                </c:pt>
                <c:pt idx="59">
                  <c:v>45376</c:v>
                </c:pt>
                <c:pt idx="60">
                  <c:v>45377</c:v>
                </c:pt>
                <c:pt idx="61">
                  <c:v>45378</c:v>
                </c:pt>
                <c:pt idx="62">
                  <c:v>45379</c:v>
                </c:pt>
                <c:pt idx="63">
                  <c:v>45384</c:v>
                </c:pt>
                <c:pt idx="64">
                  <c:v>45385</c:v>
                </c:pt>
                <c:pt idx="65">
                  <c:v>45386</c:v>
                </c:pt>
                <c:pt idx="66">
                  <c:v>45387</c:v>
                </c:pt>
                <c:pt idx="67">
                  <c:v>45390</c:v>
                </c:pt>
                <c:pt idx="68">
                  <c:v>45391</c:v>
                </c:pt>
                <c:pt idx="69">
                  <c:v>45392</c:v>
                </c:pt>
                <c:pt idx="70">
                  <c:v>45393</c:v>
                </c:pt>
                <c:pt idx="71">
                  <c:v>45394</c:v>
                </c:pt>
                <c:pt idx="72">
                  <c:v>45397</c:v>
                </c:pt>
                <c:pt idx="73">
                  <c:v>45398</c:v>
                </c:pt>
                <c:pt idx="74">
                  <c:v>45399</c:v>
                </c:pt>
                <c:pt idx="75">
                  <c:v>45400</c:v>
                </c:pt>
                <c:pt idx="76">
                  <c:v>45401</c:v>
                </c:pt>
                <c:pt idx="77">
                  <c:v>45404</c:v>
                </c:pt>
                <c:pt idx="78">
                  <c:v>45405</c:v>
                </c:pt>
                <c:pt idx="79">
                  <c:v>45406</c:v>
                </c:pt>
                <c:pt idx="80">
                  <c:v>45407</c:v>
                </c:pt>
                <c:pt idx="81">
                  <c:v>45408</c:v>
                </c:pt>
                <c:pt idx="82">
                  <c:v>45411</c:v>
                </c:pt>
                <c:pt idx="83">
                  <c:v>45412</c:v>
                </c:pt>
                <c:pt idx="84">
                  <c:v>45414</c:v>
                </c:pt>
                <c:pt idx="85">
                  <c:v>45415</c:v>
                </c:pt>
                <c:pt idx="86">
                  <c:v>45418</c:v>
                </c:pt>
                <c:pt idx="87">
                  <c:v>45419</c:v>
                </c:pt>
                <c:pt idx="88">
                  <c:v>45420</c:v>
                </c:pt>
                <c:pt idx="89">
                  <c:v>45422</c:v>
                </c:pt>
                <c:pt idx="90">
                  <c:v>45425</c:v>
                </c:pt>
                <c:pt idx="91">
                  <c:v>45426</c:v>
                </c:pt>
                <c:pt idx="92">
                  <c:v>45427</c:v>
                </c:pt>
                <c:pt idx="93">
                  <c:v>45428</c:v>
                </c:pt>
                <c:pt idx="94">
                  <c:v>45429</c:v>
                </c:pt>
                <c:pt idx="95">
                  <c:v>45433</c:v>
                </c:pt>
                <c:pt idx="96">
                  <c:v>45434</c:v>
                </c:pt>
                <c:pt idx="97">
                  <c:v>45435</c:v>
                </c:pt>
                <c:pt idx="98">
                  <c:v>45436</c:v>
                </c:pt>
                <c:pt idx="99">
                  <c:v>45439</c:v>
                </c:pt>
                <c:pt idx="100">
                  <c:v>45440</c:v>
                </c:pt>
                <c:pt idx="101">
                  <c:v>45441</c:v>
                </c:pt>
                <c:pt idx="102">
                  <c:v>45443</c:v>
                </c:pt>
                <c:pt idx="103">
                  <c:v>45446</c:v>
                </c:pt>
                <c:pt idx="104">
                  <c:v>45447</c:v>
                </c:pt>
                <c:pt idx="105">
                  <c:v>45448</c:v>
                </c:pt>
                <c:pt idx="106">
                  <c:v>45449</c:v>
                </c:pt>
                <c:pt idx="107">
                  <c:v>45450</c:v>
                </c:pt>
                <c:pt idx="108">
                  <c:v>45453</c:v>
                </c:pt>
                <c:pt idx="109">
                  <c:v>45454</c:v>
                </c:pt>
                <c:pt idx="110">
                  <c:v>45455</c:v>
                </c:pt>
                <c:pt idx="111">
                  <c:v>45456</c:v>
                </c:pt>
                <c:pt idx="112">
                  <c:v>45457</c:v>
                </c:pt>
                <c:pt idx="113">
                  <c:v>45460</c:v>
                </c:pt>
                <c:pt idx="114">
                  <c:v>45461</c:v>
                </c:pt>
                <c:pt idx="115">
                  <c:v>45462</c:v>
                </c:pt>
                <c:pt idx="116">
                  <c:v>45463</c:v>
                </c:pt>
                <c:pt idx="117">
                  <c:v>45464</c:v>
                </c:pt>
                <c:pt idx="118">
                  <c:v>45467</c:v>
                </c:pt>
                <c:pt idx="119">
                  <c:v>45468</c:v>
                </c:pt>
                <c:pt idx="120">
                  <c:v>45469</c:v>
                </c:pt>
                <c:pt idx="121">
                  <c:v>45470</c:v>
                </c:pt>
                <c:pt idx="122">
                  <c:v>45471</c:v>
                </c:pt>
                <c:pt idx="123">
                  <c:v>45474</c:v>
                </c:pt>
                <c:pt idx="124">
                  <c:v>45475</c:v>
                </c:pt>
                <c:pt idx="125">
                  <c:v>45476</c:v>
                </c:pt>
                <c:pt idx="126">
                  <c:v>45477</c:v>
                </c:pt>
                <c:pt idx="127">
                  <c:v>45478</c:v>
                </c:pt>
                <c:pt idx="128">
                  <c:v>45481</c:v>
                </c:pt>
                <c:pt idx="129">
                  <c:v>45482</c:v>
                </c:pt>
                <c:pt idx="130">
                  <c:v>45483</c:v>
                </c:pt>
                <c:pt idx="131">
                  <c:v>45484</c:v>
                </c:pt>
                <c:pt idx="132">
                  <c:v>45485</c:v>
                </c:pt>
                <c:pt idx="133">
                  <c:v>45488</c:v>
                </c:pt>
                <c:pt idx="134">
                  <c:v>45489</c:v>
                </c:pt>
                <c:pt idx="135">
                  <c:v>45490</c:v>
                </c:pt>
                <c:pt idx="136">
                  <c:v>45491</c:v>
                </c:pt>
                <c:pt idx="137">
                  <c:v>45492</c:v>
                </c:pt>
                <c:pt idx="138">
                  <c:v>45495</c:v>
                </c:pt>
                <c:pt idx="139">
                  <c:v>45496</c:v>
                </c:pt>
                <c:pt idx="140">
                  <c:v>45497</c:v>
                </c:pt>
                <c:pt idx="141">
                  <c:v>45498</c:v>
                </c:pt>
                <c:pt idx="142">
                  <c:v>45499</c:v>
                </c:pt>
                <c:pt idx="143">
                  <c:v>45502</c:v>
                </c:pt>
                <c:pt idx="144">
                  <c:v>45503</c:v>
                </c:pt>
                <c:pt idx="145">
                  <c:v>45504</c:v>
                </c:pt>
                <c:pt idx="146">
                  <c:v>45505</c:v>
                </c:pt>
                <c:pt idx="147">
                  <c:v>45506</c:v>
                </c:pt>
                <c:pt idx="148">
                  <c:v>45509</c:v>
                </c:pt>
                <c:pt idx="149">
                  <c:v>45510</c:v>
                </c:pt>
                <c:pt idx="150">
                  <c:v>45511</c:v>
                </c:pt>
                <c:pt idx="151">
                  <c:v>45512</c:v>
                </c:pt>
                <c:pt idx="152">
                  <c:v>45513</c:v>
                </c:pt>
                <c:pt idx="153">
                  <c:v>45516</c:v>
                </c:pt>
                <c:pt idx="154">
                  <c:v>45517</c:v>
                </c:pt>
                <c:pt idx="155">
                  <c:v>45518</c:v>
                </c:pt>
                <c:pt idx="156">
                  <c:v>45519</c:v>
                </c:pt>
                <c:pt idx="157">
                  <c:v>45520</c:v>
                </c:pt>
                <c:pt idx="158">
                  <c:v>45523</c:v>
                </c:pt>
                <c:pt idx="159">
                  <c:v>45524</c:v>
                </c:pt>
                <c:pt idx="160">
                  <c:v>45525</c:v>
                </c:pt>
                <c:pt idx="161">
                  <c:v>45526</c:v>
                </c:pt>
                <c:pt idx="162">
                  <c:v>45527</c:v>
                </c:pt>
                <c:pt idx="163">
                  <c:v>45530</c:v>
                </c:pt>
                <c:pt idx="164">
                  <c:v>45531</c:v>
                </c:pt>
                <c:pt idx="165">
                  <c:v>45532</c:v>
                </c:pt>
                <c:pt idx="166">
                  <c:v>45533</c:v>
                </c:pt>
                <c:pt idx="167">
                  <c:v>45534</c:v>
                </c:pt>
                <c:pt idx="168">
                  <c:v>45537</c:v>
                </c:pt>
                <c:pt idx="169">
                  <c:v>45538</c:v>
                </c:pt>
                <c:pt idx="170">
                  <c:v>45539</c:v>
                </c:pt>
                <c:pt idx="171">
                  <c:v>45540</c:v>
                </c:pt>
                <c:pt idx="172">
                  <c:v>45541</c:v>
                </c:pt>
                <c:pt idx="173">
                  <c:v>45544</c:v>
                </c:pt>
                <c:pt idx="174">
                  <c:v>45545</c:v>
                </c:pt>
                <c:pt idx="175">
                  <c:v>45546</c:v>
                </c:pt>
                <c:pt idx="176">
                  <c:v>45547</c:v>
                </c:pt>
                <c:pt idx="177">
                  <c:v>45548</c:v>
                </c:pt>
                <c:pt idx="178">
                  <c:v>45551</c:v>
                </c:pt>
                <c:pt idx="179">
                  <c:v>45552</c:v>
                </c:pt>
                <c:pt idx="180">
                  <c:v>45553</c:v>
                </c:pt>
                <c:pt idx="181">
                  <c:v>45554</c:v>
                </c:pt>
                <c:pt idx="182">
                  <c:v>45555</c:v>
                </c:pt>
                <c:pt idx="183">
                  <c:v>45558</c:v>
                </c:pt>
                <c:pt idx="184">
                  <c:v>45559</c:v>
                </c:pt>
                <c:pt idx="185">
                  <c:v>45560</c:v>
                </c:pt>
                <c:pt idx="186">
                  <c:v>45561</c:v>
                </c:pt>
                <c:pt idx="187">
                  <c:v>45562</c:v>
                </c:pt>
                <c:pt idx="188">
                  <c:v>45565</c:v>
                </c:pt>
                <c:pt idx="189">
                  <c:v>45566</c:v>
                </c:pt>
                <c:pt idx="190">
                  <c:v>45567</c:v>
                </c:pt>
                <c:pt idx="191">
                  <c:v>45569</c:v>
                </c:pt>
                <c:pt idx="192">
                  <c:v>45572</c:v>
                </c:pt>
                <c:pt idx="193">
                  <c:v>45573</c:v>
                </c:pt>
                <c:pt idx="194">
                  <c:v>45574</c:v>
                </c:pt>
                <c:pt idx="195">
                  <c:v>45575</c:v>
                </c:pt>
                <c:pt idx="196">
                  <c:v>45576</c:v>
                </c:pt>
                <c:pt idx="197">
                  <c:v>45579</c:v>
                </c:pt>
                <c:pt idx="198">
                  <c:v>45580</c:v>
                </c:pt>
                <c:pt idx="199">
                  <c:v>45581</c:v>
                </c:pt>
                <c:pt idx="200">
                  <c:v>45582</c:v>
                </c:pt>
                <c:pt idx="201">
                  <c:v>45583</c:v>
                </c:pt>
                <c:pt idx="202">
                  <c:v>45586</c:v>
                </c:pt>
                <c:pt idx="203">
                  <c:v>45587</c:v>
                </c:pt>
                <c:pt idx="204">
                  <c:v>45588</c:v>
                </c:pt>
                <c:pt idx="205">
                  <c:v>45589</c:v>
                </c:pt>
                <c:pt idx="206">
                  <c:v>45590</c:v>
                </c:pt>
                <c:pt idx="207">
                  <c:v>45593</c:v>
                </c:pt>
                <c:pt idx="208">
                  <c:v>45594</c:v>
                </c:pt>
                <c:pt idx="209">
                  <c:v>45595</c:v>
                </c:pt>
                <c:pt idx="210">
                  <c:v>45596</c:v>
                </c:pt>
                <c:pt idx="211">
                  <c:v>45600</c:v>
                </c:pt>
                <c:pt idx="212">
                  <c:v>45601</c:v>
                </c:pt>
                <c:pt idx="213">
                  <c:v>45602</c:v>
                </c:pt>
                <c:pt idx="214">
                  <c:v>45603</c:v>
                </c:pt>
                <c:pt idx="215">
                  <c:v>45604</c:v>
                </c:pt>
                <c:pt idx="216">
                  <c:v>45607</c:v>
                </c:pt>
                <c:pt idx="217">
                  <c:v>45608</c:v>
                </c:pt>
                <c:pt idx="218">
                  <c:v>45609</c:v>
                </c:pt>
                <c:pt idx="219">
                  <c:v>45610</c:v>
                </c:pt>
                <c:pt idx="220">
                  <c:v>45611</c:v>
                </c:pt>
                <c:pt idx="221">
                  <c:v>45614</c:v>
                </c:pt>
                <c:pt idx="222">
                  <c:v>45615</c:v>
                </c:pt>
                <c:pt idx="223">
                  <c:v>45616</c:v>
                </c:pt>
                <c:pt idx="224">
                  <c:v>45617</c:v>
                </c:pt>
                <c:pt idx="225">
                  <c:v>45618</c:v>
                </c:pt>
                <c:pt idx="226">
                  <c:v>45621</c:v>
                </c:pt>
                <c:pt idx="227">
                  <c:v>45622</c:v>
                </c:pt>
                <c:pt idx="228">
                  <c:v>45623</c:v>
                </c:pt>
                <c:pt idx="229">
                  <c:v>45624</c:v>
                </c:pt>
                <c:pt idx="230">
                  <c:v>45625</c:v>
                </c:pt>
                <c:pt idx="231">
                  <c:v>45628</c:v>
                </c:pt>
                <c:pt idx="232">
                  <c:v>45629</c:v>
                </c:pt>
                <c:pt idx="233">
                  <c:v>45630</c:v>
                </c:pt>
                <c:pt idx="234">
                  <c:v>45631</c:v>
                </c:pt>
                <c:pt idx="235">
                  <c:v>45632</c:v>
                </c:pt>
                <c:pt idx="236">
                  <c:v>45635</c:v>
                </c:pt>
                <c:pt idx="237">
                  <c:v>45636</c:v>
                </c:pt>
                <c:pt idx="238">
                  <c:v>45637</c:v>
                </c:pt>
                <c:pt idx="239">
                  <c:v>45638</c:v>
                </c:pt>
                <c:pt idx="240">
                  <c:v>45639</c:v>
                </c:pt>
                <c:pt idx="241">
                  <c:v>45642</c:v>
                </c:pt>
                <c:pt idx="242">
                  <c:v>45643</c:v>
                </c:pt>
                <c:pt idx="243">
                  <c:v>45644</c:v>
                </c:pt>
                <c:pt idx="244">
                  <c:v>45645</c:v>
                </c:pt>
                <c:pt idx="245">
                  <c:v>45646</c:v>
                </c:pt>
                <c:pt idx="246">
                  <c:v>45649</c:v>
                </c:pt>
                <c:pt idx="247">
                  <c:v>45653</c:v>
                </c:pt>
                <c:pt idx="248">
                  <c:v>45656</c:v>
                </c:pt>
              </c:numCache>
            </c:numRef>
          </c:cat>
          <c:val>
            <c:numRef>
              <c:f>'2023'!$B$3:$B$251</c:f>
              <c:numCache>
                <c:formatCode>_-* #,##0.00\ [$€-407]_-;\-* #,##0.00\ [$€-407]_-;_-* "-"??\ [$€-407]_-;_-@_-</c:formatCode>
                <c:ptCount val="249"/>
                <c:pt idx="0">
                  <c:v>1048667.8999999999</c:v>
                </c:pt>
                <c:pt idx="1">
                  <c:v>893523.05</c:v>
                </c:pt>
                <c:pt idx="2">
                  <c:v>1751141.82</c:v>
                </c:pt>
                <c:pt idx="3">
                  <c:v>1016388.07</c:v>
                </c:pt>
                <c:pt idx="4">
                  <c:v>1012083.3</c:v>
                </c:pt>
                <c:pt idx="5">
                  <c:v>1026890.31</c:v>
                </c:pt>
                <c:pt idx="6">
                  <c:v>642795.78</c:v>
                </c:pt>
                <c:pt idx="7">
                  <c:v>903301.07</c:v>
                </c:pt>
                <c:pt idx="8">
                  <c:v>425079.03</c:v>
                </c:pt>
                <c:pt idx="9">
                  <c:v>690358.2</c:v>
                </c:pt>
                <c:pt idx="10">
                  <c:v>797228.61</c:v>
                </c:pt>
                <c:pt idx="11">
                  <c:v>537839.14</c:v>
                </c:pt>
                <c:pt idx="12">
                  <c:v>600492.93999999994</c:v>
                </c:pt>
                <c:pt idx="13">
                  <c:v>52312.19</c:v>
                </c:pt>
                <c:pt idx="14">
                  <c:v>92871.87</c:v>
                </c:pt>
                <c:pt idx="15">
                  <c:v>281736.27</c:v>
                </c:pt>
                <c:pt idx="16">
                  <c:v>2130526.7599999998</c:v>
                </c:pt>
                <c:pt idx="17">
                  <c:v>3884472.49</c:v>
                </c:pt>
                <c:pt idx="18">
                  <c:v>3023302.59</c:v>
                </c:pt>
                <c:pt idx="19">
                  <c:v>2628165.65</c:v>
                </c:pt>
                <c:pt idx="20">
                  <c:v>1632886.98</c:v>
                </c:pt>
                <c:pt idx="21">
                  <c:v>-1169205.3500000001</c:v>
                </c:pt>
                <c:pt idx="22">
                  <c:v>-1129483.33</c:v>
                </c:pt>
                <c:pt idx="23">
                  <c:v>-1535136.38</c:v>
                </c:pt>
                <c:pt idx="24">
                  <c:v>-1388755.93</c:v>
                </c:pt>
                <c:pt idx="25">
                  <c:v>-1397828.72</c:v>
                </c:pt>
                <c:pt idx="26">
                  <c:v>-1938424.07</c:v>
                </c:pt>
                <c:pt idx="27">
                  <c:v>-1870554.13</c:v>
                </c:pt>
                <c:pt idx="28">
                  <c:v>-2845691.36</c:v>
                </c:pt>
                <c:pt idx="29">
                  <c:v>-202930.92</c:v>
                </c:pt>
                <c:pt idx="30">
                  <c:v>-187544.6</c:v>
                </c:pt>
                <c:pt idx="31">
                  <c:v>-447029.14</c:v>
                </c:pt>
                <c:pt idx="32">
                  <c:v>-316449.88</c:v>
                </c:pt>
                <c:pt idx="33">
                  <c:v>-613601.12</c:v>
                </c:pt>
                <c:pt idx="34">
                  <c:v>2230968.88</c:v>
                </c:pt>
                <c:pt idx="35">
                  <c:v>2530201.59</c:v>
                </c:pt>
                <c:pt idx="36">
                  <c:v>2225734.4500000002</c:v>
                </c:pt>
                <c:pt idx="37">
                  <c:v>4884213.6100000003</c:v>
                </c:pt>
                <c:pt idx="38">
                  <c:v>4770330.5</c:v>
                </c:pt>
                <c:pt idx="39">
                  <c:v>4054900.56</c:v>
                </c:pt>
                <c:pt idx="40">
                  <c:v>3703585.37</c:v>
                </c:pt>
                <c:pt idx="41">
                  <c:v>-308421.65999999997</c:v>
                </c:pt>
                <c:pt idx="42">
                  <c:v>-327593.36</c:v>
                </c:pt>
                <c:pt idx="43">
                  <c:v>-524850.69999999995</c:v>
                </c:pt>
                <c:pt idx="44">
                  <c:v>-500232.8</c:v>
                </c:pt>
                <c:pt idx="45">
                  <c:v>-1219808.68</c:v>
                </c:pt>
                <c:pt idx="46">
                  <c:v>-898902.08</c:v>
                </c:pt>
                <c:pt idx="47">
                  <c:v>-1620639.4</c:v>
                </c:pt>
                <c:pt idx="48">
                  <c:v>-1768863.81</c:v>
                </c:pt>
                <c:pt idx="49">
                  <c:v>-1738320.69</c:v>
                </c:pt>
                <c:pt idx="50">
                  <c:v>-1732321.95</c:v>
                </c:pt>
                <c:pt idx="51">
                  <c:v>-2410963.9500000002</c:v>
                </c:pt>
                <c:pt idx="52">
                  <c:v>-2421570.64</c:v>
                </c:pt>
                <c:pt idx="53">
                  <c:v>819080.75</c:v>
                </c:pt>
                <c:pt idx="54">
                  <c:v>840216.81</c:v>
                </c:pt>
                <c:pt idx="55">
                  <c:v>1188016.23</c:v>
                </c:pt>
                <c:pt idx="56">
                  <c:v>1156785.24</c:v>
                </c:pt>
                <c:pt idx="57">
                  <c:v>3678868.66</c:v>
                </c:pt>
                <c:pt idx="58">
                  <c:v>3236815.59</c:v>
                </c:pt>
                <c:pt idx="59">
                  <c:v>5528932.1399999997</c:v>
                </c:pt>
                <c:pt idx="60">
                  <c:v>1899917.64</c:v>
                </c:pt>
                <c:pt idx="61">
                  <c:v>702439.36</c:v>
                </c:pt>
                <c:pt idx="62">
                  <c:v>-122329.16</c:v>
                </c:pt>
                <c:pt idx="63">
                  <c:v>-60094.39</c:v>
                </c:pt>
                <c:pt idx="64">
                  <c:v>-439417.68</c:v>
                </c:pt>
                <c:pt idx="65">
                  <c:v>-489213.84</c:v>
                </c:pt>
                <c:pt idx="66">
                  <c:v>-813309.16</c:v>
                </c:pt>
                <c:pt idx="67">
                  <c:v>-797240.83</c:v>
                </c:pt>
                <c:pt idx="68">
                  <c:v>-776244.46</c:v>
                </c:pt>
                <c:pt idx="69">
                  <c:v>-1664564.21</c:v>
                </c:pt>
                <c:pt idx="70">
                  <c:v>-1728640.14</c:v>
                </c:pt>
                <c:pt idx="71">
                  <c:v>-1934713.08</c:v>
                </c:pt>
                <c:pt idx="72">
                  <c:v>-1560938.61</c:v>
                </c:pt>
                <c:pt idx="73">
                  <c:v>-1519659.72</c:v>
                </c:pt>
                <c:pt idx="74">
                  <c:v>-922541.74</c:v>
                </c:pt>
                <c:pt idx="75">
                  <c:v>-908600.63</c:v>
                </c:pt>
                <c:pt idx="76">
                  <c:v>-1287096.58</c:v>
                </c:pt>
                <c:pt idx="77">
                  <c:v>-1251063.81</c:v>
                </c:pt>
                <c:pt idx="78">
                  <c:v>610044.13</c:v>
                </c:pt>
                <c:pt idx="79">
                  <c:v>1068368.94</c:v>
                </c:pt>
                <c:pt idx="80">
                  <c:v>3043840.95</c:v>
                </c:pt>
                <c:pt idx="81">
                  <c:v>-59814.73</c:v>
                </c:pt>
                <c:pt idx="82">
                  <c:v>-1302484.67</c:v>
                </c:pt>
                <c:pt idx="83">
                  <c:v>-2322699.06</c:v>
                </c:pt>
                <c:pt idx="84">
                  <c:v>-2221929.31</c:v>
                </c:pt>
                <c:pt idx="85">
                  <c:v>-2664482.5499999998</c:v>
                </c:pt>
                <c:pt idx="86">
                  <c:v>-2700247.82</c:v>
                </c:pt>
                <c:pt idx="87">
                  <c:v>-3173161.53</c:v>
                </c:pt>
                <c:pt idx="88">
                  <c:v>-3185729.04</c:v>
                </c:pt>
                <c:pt idx="89">
                  <c:v>-2617402.2200000002</c:v>
                </c:pt>
                <c:pt idx="90">
                  <c:v>-2589430.5499999998</c:v>
                </c:pt>
                <c:pt idx="91">
                  <c:v>-3772846.88</c:v>
                </c:pt>
                <c:pt idx="92">
                  <c:v>-2977964.22</c:v>
                </c:pt>
                <c:pt idx="93">
                  <c:v>-3235968.27</c:v>
                </c:pt>
                <c:pt idx="94">
                  <c:v>-3231748.22</c:v>
                </c:pt>
                <c:pt idx="95">
                  <c:v>-3231385.78</c:v>
                </c:pt>
                <c:pt idx="96">
                  <c:v>-1225445.5</c:v>
                </c:pt>
                <c:pt idx="97">
                  <c:v>-1430541.17</c:v>
                </c:pt>
                <c:pt idx="98">
                  <c:v>229475.56</c:v>
                </c:pt>
                <c:pt idx="99">
                  <c:v>1743576.18</c:v>
                </c:pt>
                <c:pt idx="100">
                  <c:v>1023283.47</c:v>
                </c:pt>
                <c:pt idx="101">
                  <c:v>-172893.04</c:v>
                </c:pt>
                <c:pt idx="102">
                  <c:v>-573470.94999999995</c:v>
                </c:pt>
                <c:pt idx="103">
                  <c:v>-363737.67</c:v>
                </c:pt>
                <c:pt idx="104">
                  <c:v>-365104.62</c:v>
                </c:pt>
                <c:pt idx="105">
                  <c:v>-983117.37</c:v>
                </c:pt>
                <c:pt idx="106">
                  <c:v>-997329.32</c:v>
                </c:pt>
                <c:pt idx="107">
                  <c:v>-1579660.61</c:v>
                </c:pt>
                <c:pt idx="108">
                  <c:v>402798.31</c:v>
                </c:pt>
                <c:pt idx="109">
                  <c:v>582699.14</c:v>
                </c:pt>
                <c:pt idx="110">
                  <c:v>-205899.99</c:v>
                </c:pt>
                <c:pt idx="111">
                  <c:v>-196906.39</c:v>
                </c:pt>
                <c:pt idx="112">
                  <c:v>-2312069.2999999998</c:v>
                </c:pt>
                <c:pt idx="113">
                  <c:v>1843681.76</c:v>
                </c:pt>
                <c:pt idx="114">
                  <c:v>2315591.4</c:v>
                </c:pt>
                <c:pt idx="115">
                  <c:v>2035342.09</c:v>
                </c:pt>
                <c:pt idx="116">
                  <c:v>4217703.12</c:v>
                </c:pt>
                <c:pt idx="117">
                  <c:v>3824115.57</c:v>
                </c:pt>
                <c:pt idx="118">
                  <c:v>4721408</c:v>
                </c:pt>
                <c:pt idx="119">
                  <c:v>6667714.1799999997</c:v>
                </c:pt>
                <c:pt idx="120">
                  <c:v>1305335.6000000001</c:v>
                </c:pt>
                <c:pt idx="121">
                  <c:v>319464.33</c:v>
                </c:pt>
                <c:pt idx="122">
                  <c:v>-424704.39</c:v>
                </c:pt>
                <c:pt idx="123">
                  <c:v>-302003.34000000003</c:v>
                </c:pt>
                <c:pt idx="124">
                  <c:v>-313038.39</c:v>
                </c:pt>
                <c:pt idx="125">
                  <c:v>-1316276.76</c:v>
                </c:pt>
                <c:pt idx="126">
                  <c:v>-1116808.42</c:v>
                </c:pt>
                <c:pt idx="127">
                  <c:v>-1128661.46</c:v>
                </c:pt>
                <c:pt idx="128">
                  <c:v>-1115108.6299999999</c:v>
                </c:pt>
                <c:pt idx="129">
                  <c:v>-1083564.44</c:v>
                </c:pt>
                <c:pt idx="130">
                  <c:v>-2003348.96</c:v>
                </c:pt>
                <c:pt idx="131">
                  <c:v>-1774679.34</c:v>
                </c:pt>
                <c:pt idx="132">
                  <c:v>-1907209.34</c:v>
                </c:pt>
                <c:pt idx="133">
                  <c:v>-1927808.54</c:v>
                </c:pt>
                <c:pt idx="134">
                  <c:v>-1880437.31</c:v>
                </c:pt>
                <c:pt idx="135">
                  <c:v>-2546230.19</c:v>
                </c:pt>
                <c:pt idx="136">
                  <c:v>-2548240.9500000002</c:v>
                </c:pt>
                <c:pt idx="137">
                  <c:v>-2657376.9</c:v>
                </c:pt>
                <c:pt idx="138">
                  <c:v>-1795531.62</c:v>
                </c:pt>
                <c:pt idx="139">
                  <c:v>9765845.0800000001</c:v>
                </c:pt>
                <c:pt idx="140">
                  <c:v>13890236.65</c:v>
                </c:pt>
                <c:pt idx="141">
                  <c:v>15798311.109999999</c:v>
                </c:pt>
                <c:pt idx="142">
                  <c:v>12129704.17</c:v>
                </c:pt>
                <c:pt idx="143">
                  <c:v>11629381.689999999</c:v>
                </c:pt>
                <c:pt idx="144">
                  <c:v>10872129.779999999</c:v>
                </c:pt>
                <c:pt idx="145">
                  <c:v>9366823.2899999991</c:v>
                </c:pt>
                <c:pt idx="146">
                  <c:v>9669044.8200000003</c:v>
                </c:pt>
                <c:pt idx="147">
                  <c:v>9885109.1799999997</c:v>
                </c:pt>
                <c:pt idx="148">
                  <c:v>9922536.9900000002</c:v>
                </c:pt>
                <c:pt idx="149">
                  <c:v>9961125.0899999999</c:v>
                </c:pt>
                <c:pt idx="150">
                  <c:v>10626834.890000001</c:v>
                </c:pt>
                <c:pt idx="151">
                  <c:v>14641596.09</c:v>
                </c:pt>
                <c:pt idx="152">
                  <c:v>14179286.359999999</c:v>
                </c:pt>
                <c:pt idx="153">
                  <c:v>14271737.26</c:v>
                </c:pt>
                <c:pt idx="154">
                  <c:v>13979415.52</c:v>
                </c:pt>
                <c:pt idx="155">
                  <c:v>15096300.130000001</c:v>
                </c:pt>
                <c:pt idx="156">
                  <c:v>14757898.48</c:v>
                </c:pt>
                <c:pt idx="157">
                  <c:v>15171350.810000001</c:v>
                </c:pt>
                <c:pt idx="158">
                  <c:v>15193827.57</c:v>
                </c:pt>
                <c:pt idx="159">
                  <c:v>15275937.02</c:v>
                </c:pt>
                <c:pt idx="160">
                  <c:v>11321310.92</c:v>
                </c:pt>
                <c:pt idx="161">
                  <c:v>13711548.810000001</c:v>
                </c:pt>
                <c:pt idx="162">
                  <c:v>11757228.880000001</c:v>
                </c:pt>
                <c:pt idx="163">
                  <c:v>14915976.83</c:v>
                </c:pt>
                <c:pt idx="164">
                  <c:v>14647779.27</c:v>
                </c:pt>
                <c:pt idx="165">
                  <c:v>11148743.1</c:v>
                </c:pt>
                <c:pt idx="166">
                  <c:v>9974434.0999999996</c:v>
                </c:pt>
                <c:pt idx="167">
                  <c:v>10234874.68</c:v>
                </c:pt>
                <c:pt idx="168">
                  <c:v>10752584.07</c:v>
                </c:pt>
                <c:pt idx="169">
                  <c:v>10733802.98</c:v>
                </c:pt>
                <c:pt idx="170">
                  <c:v>10119522.699999999</c:v>
                </c:pt>
                <c:pt idx="171">
                  <c:v>10839909.49</c:v>
                </c:pt>
                <c:pt idx="172">
                  <c:v>10913678.35</c:v>
                </c:pt>
                <c:pt idx="173">
                  <c:v>11332707.09</c:v>
                </c:pt>
                <c:pt idx="174">
                  <c:v>11360221.369999999</c:v>
                </c:pt>
                <c:pt idx="175">
                  <c:v>10701947.630000001</c:v>
                </c:pt>
                <c:pt idx="176">
                  <c:v>10934289.109999999</c:v>
                </c:pt>
                <c:pt idx="177">
                  <c:v>8695352.6699999999</c:v>
                </c:pt>
                <c:pt idx="178">
                  <c:v>12603860.5</c:v>
                </c:pt>
                <c:pt idx="179">
                  <c:v>12609086.720000001</c:v>
                </c:pt>
                <c:pt idx="180">
                  <c:v>12444426.4</c:v>
                </c:pt>
                <c:pt idx="181">
                  <c:v>12461814.550000001</c:v>
                </c:pt>
                <c:pt idx="182">
                  <c:v>12926689.02</c:v>
                </c:pt>
                <c:pt idx="183">
                  <c:v>12936100.58</c:v>
                </c:pt>
                <c:pt idx="184">
                  <c:v>16280833.82</c:v>
                </c:pt>
                <c:pt idx="185">
                  <c:v>14986680.92</c:v>
                </c:pt>
                <c:pt idx="186">
                  <c:v>14736468.109999999</c:v>
                </c:pt>
                <c:pt idx="187">
                  <c:v>12740601.24</c:v>
                </c:pt>
                <c:pt idx="188">
                  <c:v>12640786.689999999</c:v>
                </c:pt>
                <c:pt idx="189">
                  <c:v>12234915.869999999</c:v>
                </c:pt>
                <c:pt idx="190">
                  <c:v>12228731.16</c:v>
                </c:pt>
                <c:pt idx="191">
                  <c:v>11884891.390000001</c:v>
                </c:pt>
                <c:pt idx="192">
                  <c:v>11926939.42</c:v>
                </c:pt>
                <c:pt idx="193">
                  <c:v>10918798.029999999</c:v>
                </c:pt>
                <c:pt idx="194">
                  <c:v>11116790.51</c:v>
                </c:pt>
                <c:pt idx="195">
                  <c:v>11170255.6</c:v>
                </c:pt>
                <c:pt idx="196">
                  <c:v>10857105.1</c:v>
                </c:pt>
                <c:pt idx="197">
                  <c:v>11054728.16</c:v>
                </c:pt>
                <c:pt idx="198">
                  <c:v>11216573.16</c:v>
                </c:pt>
                <c:pt idx="199">
                  <c:v>10562362</c:v>
                </c:pt>
                <c:pt idx="200">
                  <c:v>10524934.449999999</c:v>
                </c:pt>
                <c:pt idx="201">
                  <c:v>10273286.73</c:v>
                </c:pt>
                <c:pt idx="202">
                  <c:v>10491820.369999999</c:v>
                </c:pt>
                <c:pt idx="203">
                  <c:v>11624359.210000001</c:v>
                </c:pt>
                <c:pt idx="204">
                  <c:v>11622484.49</c:v>
                </c:pt>
                <c:pt idx="205">
                  <c:v>14487270.109999999</c:v>
                </c:pt>
                <c:pt idx="206">
                  <c:v>16772973.33</c:v>
                </c:pt>
                <c:pt idx="207">
                  <c:v>13187412.16</c:v>
                </c:pt>
                <c:pt idx="208">
                  <c:v>13004957.51</c:v>
                </c:pt>
                <c:pt idx="209">
                  <c:v>11475987.24</c:v>
                </c:pt>
                <c:pt idx="210">
                  <c:v>11225492.539999999</c:v>
                </c:pt>
                <c:pt idx="211">
                  <c:v>11478513.4</c:v>
                </c:pt>
                <c:pt idx="212">
                  <c:v>11666008.07</c:v>
                </c:pt>
                <c:pt idx="213">
                  <c:v>11728853.560000001</c:v>
                </c:pt>
                <c:pt idx="214">
                  <c:v>11676035.16</c:v>
                </c:pt>
                <c:pt idx="215">
                  <c:v>12407306.140000001</c:v>
                </c:pt>
                <c:pt idx="216">
                  <c:v>13100468.99</c:v>
                </c:pt>
                <c:pt idx="217">
                  <c:v>13182145.949999999</c:v>
                </c:pt>
                <c:pt idx="218">
                  <c:v>12404383.779999999</c:v>
                </c:pt>
                <c:pt idx="219">
                  <c:v>12484619.84</c:v>
                </c:pt>
                <c:pt idx="220">
                  <c:v>12576433.140000001</c:v>
                </c:pt>
                <c:pt idx="221">
                  <c:v>13087991</c:v>
                </c:pt>
                <c:pt idx="222">
                  <c:v>13787902.449999999</c:v>
                </c:pt>
                <c:pt idx="223">
                  <c:v>11202339.699999999</c:v>
                </c:pt>
                <c:pt idx="224">
                  <c:v>11212008.300000001</c:v>
                </c:pt>
                <c:pt idx="225">
                  <c:v>10583127.52</c:v>
                </c:pt>
                <c:pt idx="226">
                  <c:v>9774502.9299999997</c:v>
                </c:pt>
                <c:pt idx="227">
                  <c:v>8720035.5399999991</c:v>
                </c:pt>
                <c:pt idx="228">
                  <c:v>7713546.3899999997</c:v>
                </c:pt>
                <c:pt idx="229">
                  <c:v>6090999.6200000001</c:v>
                </c:pt>
                <c:pt idx="230">
                  <c:v>6543261.3399999999</c:v>
                </c:pt>
                <c:pt idx="231">
                  <c:v>6617644.5800000001</c:v>
                </c:pt>
                <c:pt idx="232">
                  <c:v>6625453.2599999998</c:v>
                </c:pt>
                <c:pt idx="233">
                  <c:v>5566634.9800000004</c:v>
                </c:pt>
                <c:pt idx="234">
                  <c:v>5776581.1200000001</c:v>
                </c:pt>
                <c:pt idx="235">
                  <c:v>5227705.49</c:v>
                </c:pt>
                <c:pt idx="236">
                  <c:v>5250740.66</c:v>
                </c:pt>
                <c:pt idx="237">
                  <c:v>5337663.41</c:v>
                </c:pt>
                <c:pt idx="238">
                  <c:v>1967141.9</c:v>
                </c:pt>
                <c:pt idx="239">
                  <c:v>2080386.1</c:v>
                </c:pt>
                <c:pt idx="240">
                  <c:v>830874.85</c:v>
                </c:pt>
                <c:pt idx="241">
                  <c:v>4996607.97</c:v>
                </c:pt>
                <c:pt idx="242">
                  <c:v>7421853.6900000004</c:v>
                </c:pt>
                <c:pt idx="243">
                  <c:v>5102742.3899999997</c:v>
                </c:pt>
                <c:pt idx="244">
                  <c:v>5093492.59</c:v>
                </c:pt>
                <c:pt idx="245">
                  <c:v>5007012.71</c:v>
                </c:pt>
                <c:pt idx="246">
                  <c:v>2318914.1800000002</c:v>
                </c:pt>
                <c:pt idx="247">
                  <c:v>3572748</c:v>
                </c:pt>
                <c:pt idx="248">
                  <c:v>2774884.87</c:v>
                </c:pt>
              </c:numCache>
            </c:numRef>
          </c:val>
          <c:smooth val="0"/>
          <c:extLst>
            <c:ext xmlns:c16="http://schemas.microsoft.com/office/drawing/2014/chart" uri="{C3380CC4-5D6E-409C-BE32-E72D297353CC}">
              <c16:uniqueId val="{00000000-FF18-415B-BC12-67CFBB3501AA}"/>
            </c:ext>
          </c:extLst>
        </c:ser>
        <c:dLbls>
          <c:showLegendKey val="0"/>
          <c:showVal val="0"/>
          <c:showCatName val="0"/>
          <c:showSerName val="0"/>
          <c:showPercent val="0"/>
          <c:showBubbleSize val="0"/>
        </c:dLbls>
        <c:smooth val="0"/>
        <c:axId val="775866008"/>
        <c:axId val="775862480"/>
      </c:lineChart>
      <c:dateAx>
        <c:axId val="775866008"/>
        <c:scaling>
          <c:orientation val="minMax"/>
        </c:scaling>
        <c:delete val="0"/>
        <c:axPos val="b"/>
        <c:numFmt formatCode="[$-407]mmmm\ yy;@" sourceLinked="0"/>
        <c:majorTickMark val="none"/>
        <c:minorTickMark val="none"/>
        <c:tickLblPos val="low"/>
        <c:spPr>
          <a:noFill/>
          <a:ln w="9525" cap="flat" cmpd="sng" algn="ctr">
            <a:solidFill>
              <a:schemeClr val="tx1">
                <a:lumMod val="15000"/>
                <a:lumOff val="85000"/>
              </a:schemeClr>
            </a:solidFill>
            <a:round/>
          </a:ln>
          <a:effectLst/>
        </c:spPr>
        <c:txPr>
          <a:bodyPr rot="5400000" spcFirstLastPara="1" vertOverflow="ellipsis" wrap="square" anchor="ctr" anchorCtr="1"/>
          <a:lstStyle/>
          <a:p>
            <a:pPr>
              <a:defRPr sz="900" b="0" i="0" u="none" strike="noStrike" kern="1200" baseline="0">
                <a:solidFill>
                  <a:schemeClr val="tx1">
                    <a:lumMod val="65000"/>
                    <a:lumOff val="35000"/>
                  </a:schemeClr>
                </a:solidFill>
                <a:latin typeface="Fira Sans" panose="020B0503050000020004" pitchFamily="34" charset="0"/>
                <a:ea typeface="+mn-ea"/>
                <a:cs typeface="+mn-cs"/>
              </a:defRPr>
            </a:pPr>
            <a:endParaRPr lang="de-DE"/>
          </a:p>
        </c:txPr>
        <c:crossAx val="775862480"/>
        <c:crosses val="autoZero"/>
        <c:auto val="1"/>
        <c:lblOffset val="100"/>
        <c:baseTimeUnit val="days"/>
        <c:majorUnit val="1"/>
        <c:majorTimeUnit val="months"/>
      </c:dateAx>
      <c:valAx>
        <c:axId val="775862480"/>
        <c:scaling>
          <c:orientation val="minMax"/>
        </c:scaling>
        <c:delete val="0"/>
        <c:axPos val="l"/>
        <c:majorGridlines>
          <c:spPr>
            <a:ln w="9525" cap="flat" cmpd="sng" algn="ctr">
              <a:solidFill>
                <a:schemeClr val="tx1">
                  <a:lumMod val="15000"/>
                  <a:lumOff val="85000"/>
                </a:schemeClr>
              </a:solidFill>
              <a:round/>
            </a:ln>
            <a:effectLst/>
          </c:spPr>
        </c:majorGridlines>
        <c:numFmt formatCode="_-* #,##0.00\ [$€-407]_-;\-* #,##0.00\ [$€-407]_-;_-* &quot;-&quot;??\ [$€-407]_-;_-@_-"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775866008"/>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de-DE"/>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A4749E88-8ABD-4DE0-BDD2-96A4D6F5833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a:extLst>
              <a:ext uri="{FF2B5EF4-FFF2-40B4-BE49-F238E27FC236}">
                <a16:creationId xmlns:a16="http://schemas.microsoft.com/office/drawing/2014/main" id="{D01B1B48-7877-414B-A821-684BE9E0116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EFADA2D-8ECC-49C2-9A56-1F4B68FF5A32}" type="datetimeFigureOut">
              <a:rPr lang="de-DE" smtClean="0"/>
              <a:t>07.07.2025</a:t>
            </a:fld>
            <a:endParaRPr lang="de-DE"/>
          </a:p>
        </p:txBody>
      </p:sp>
      <p:sp>
        <p:nvSpPr>
          <p:cNvPr id="4" name="Fußzeilenplatzhalter 3">
            <a:extLst>
              <a:ext uri="{FF2B5EF4-FFF2-40B4-BE49-F238E27FC236}">
                <a16:creationId xmlns:a16="http://schemas.microsoft.com/office/drawing/2014/main" id="{44DABA5F-BEC6-476A-A588-61D8C488D64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a:extLst>
              <a:ext uri="{FF2B5EF4-FFF2-40B4-BE49-F238E27FC236}">
                <a16:creationId xmlns:a16="http://schemas.microsoft.com/office/drawing/2014/main" id="{A65477B5-23A0-491B-ABE3-B3A0FD78EED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8199512-A39D-4C62-B903-1B8AAB0CF7B4}" type="slidenum">
              <a:rPr lang="de-DE" smtClean="0"/>
              <a:t>‹Nr.›</a:t>
            </a:fld>
            <a:endParaRPr lang="de-DE"/>
          </a:p>
        </p:txBody>
      </p:sp>
    </p:spTree>
    <p:extLst>
      <p:ext uri="{BB962C8B-B14F-4D97-AF65-F5344CB8AC3E}">
        <p14:creationId xmlns:p14="http://schemas.microsoft.com/office/powerpoint/2010/main" val="28357800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977095-450E-49DD-8428-4FB470C61F26}" type="datetimeFigureOut">
              <a:rPr lang="de-DE" smtClean="0"/>
              <a:t>07.07.2025</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43EDA6-349F-41D5-85A9-F8560F745EAB}" type="slidenum">
              <a:rPr lang="de-DE" smtClean="0"/>
              <a:t>‹Nr.›</a:t>
            </a:fld>
            <a:endParaRPr lang="de-DE"/>
          </a:p>
        </p:txBody>
      </p:sp>
    </p:spTree>
    <p:extLst>
      <p:ext uri="{BB962C8B-B14F-4D97-AF65-F5344CB8AC3E}">
        <p14:creationId xmlns:p14="http://schemas.microsoft.com/office/powerpoint/2010/main" val="34387894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B443EDA6-349F-41D5-85A9-F8560F745EAB}" type="slidenum">
              <a:rPr lang="de-DE" smtClean="0"/>
              <a:t>1</a:t>
            </a:fld>
            <a:endParaRPr lang="de-DE"/>
          </a:p>
        </p:txBody>
      </p:sp>
    </p:spTree>
    <p:extLst>
      <p:ext uri="{BB962C8B-B14F-4D97-AF65-F5344CB8AC3E}">
        <p14:creationId xmlns:p14="http://schemas.microsoft.com/office/powerpoint/2010/main" val="30411647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de-DE"/>
              <a:t>Mastertitelformat bearbeiten</a:t>
            </a:r>
            <a:endParaRPr lang="de-DE" dirty="0"/>
          </a:p>
        </p:txBody>
      </p:sp>
      <p:sp>
        <p:nvSpPr>
          <p:cNvPr id="3" name="Unt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DE" dirty="0"/>
          </a:p>
        </p:txBody>
      </p:sp>
      <p:sp>
        <p:nvSpPr>
          <p:cNvPr id="4" name="Datumsplatzhalter 3"/>
          <p:cNvSpPr>
            <a:spLocks noGrp="1"/>
          </p:cNvSpPr>
          <p:nvPr>
            <p:ph type="dt" sz="half" idx="10"/>
          </p:nvPr>
        </p:nvSpPr>
        <p:spPr/>
        <p:txBody>
          <a:bodyPr/>
          <a:lstStyle/>
          <a:p>
            <a:fld id="{82A4D651-DF62-422C-A51D-2BF8BC2E4DD0}" type="datetime1">
              <a:rPr lang="de-DE" smtClean="0"/>
              <a:t>07.07.2025</a:t>
            </a:fld>
            <a:endParaRPr lang="de-DE" dirty="0"/>
          </a:p>
        </p:txBody>
      </p:sp>
      <p:sp>
        <p:nvSpPr>
          <p:cNvPr id="6" name="Fußzeilenplatzhalter 4">
            <a:extLst>
              <a:ext uri="{FF2B5EF4-FFF2-40B4-BE49-F238E27FC236}">
                <a16:creationId xmlns:a16="http://schemas.microsoft.com/office/drawing/2014/main" id="{CE755583-7187-4ECD-A7A7-9C4C1D257FAC}"/>
              </a:ext>
            </a:extLst>
          </p:cNvPr>
          <p:cNvSpPr>
            <a:spLocks noGrp="1"/>
          </p:cNvSpPr>
          <p:nvPr>
            <p:ph type="ftr" sz="quarter" idx="11"/>
          </p:nvPr>
        </p:nvSpPr>
        <p:spPr>
          <a:xfrm>
            <a:off x="1642003" y="6356350"/>
            <a:ext cx="7200000" cy="365125"/>
          </a:xfrm>
          <a:prstGeom prst="rect">
            <a:avLst/>
          </a:prstGeom>
        </p:spPr>
        <p:txBody>
          <a:bodyPr/>
          <a:lstStyle/>
          <a:p>
            <a:r>
              <a:rPr lang="de-DE"/>
              <a:t>|    Sachgebiet 13 – Jahresrechnung 2024</a:t>
            </a:r>
            <a:endParaRPr lang="de-DE" dirty="0"/>
          </a:p>
        </p:txBody>
      </p:sp>
      <p:sp>
        <p:nvSpPr>
          <p:cNvPr id="7" name="Foliennummernplatzhalter 5">
            <a:extLst>
              <a:ext uri="{FF2B5EF4-FFF2-40B4-BE49-F238E27FC236}">
                <a16:creationId xmlns:a16="http://schemas.microsoft.com/office/drawing/2014/main" id="{6E8DD647-49A6-46DE-9FD3-C23DDE79C6CA}"/>
              </a:ext>
            </a:extLst>
          </p:cNvPr>
          <p:cNvSpPr txBox="1">
            <a:spLocks/>
          </p:cNvSpPr>
          <p:nvPr userDrawn="1"/>
        </p:nvSpPr>
        <p:spPr>
          <a:xfrm>
            <a:off x="8788400" y="158750"/>
            <a:ext cx="2743200" cy="365125"/>
          </a:xfrm>
          <a:prstGeom prst="rect">
            <a:avLst/>
          </a:prstGeom>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endParaRPr lang="de-DE" sz="1200" kern="1200" dirty="0">
              <a:solidFill>
                <a:schemeClr val="tx1">
                  <a:tint val="75000"/>
                </a:schemeClr>
              </a:solidFill>
              <a:latin typeface="+mn-lt"/>
              <a:ea typeface="+mn-ea"/>
              <a:cs typeface="+mn-cs"/>
            </a:endParaRPr>
          </a:p>
        </p:txBody>
      </p:sp>
      <p:pic>
        <p:nvPicPr>
          <p:cNvPr id="8" name="Grafik 7">
            <a:extLst>
              <a:ext uri="{FF2B5EF4-FFF2-40B4-BE49-F238E27FC236}">
                <a16:creationId xmlns:a16="http://schemas.microsoft.com/office/drawing/2014/main" id="{37028B1F-F022-4830-85E3-2BF88326015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044000" y="6061011"/>
            <a:ext cx="2232000" cy="449699"/>
          </a:xfrm>
          <a:prstGeom prst="rect">
            <a:avLst/>
          </a:prstGeom>
        </p:spPr>
      </p:pic>
      <p:sp>
        <p:nvSpPr>
          <p:cNvPr id="9" name="Datumsplatzhalter 3">
            <a:extLst>
              <a:ext uri="{FF2B5EF4-FFF2-40B4-BE49-F238E27FC236}">
                <a16:creationId xmlns:a16="http://schemas.microsoft.com/office/drawing/2014/main" id="{667CF85C-F712-4C16-8B98-610F63EDF777}"/>
              </a:ext>
            </a:extLst>
          </p:cNvPr>
          <p:cNvSpPr txBox="1">
            <a:spLocks/>
          </p:cNvSpPr>
          <p:nvPr userDrawn="1"/>
        </p:nvSpPr>
        <p:spPr>
          <a:xfrm>
            <a:off x="838200" y="6205519"/>
            <a:ext cx="792000" cy="365125"/>
          </a:xfrm>
          <a:prstGeom prst="rect">
            <a:avLst/>
          </a:prstGeom>
        </p:spPr>
        <p:txBody>
          <a:bodyPr vert="horz" lIns="36000" tIns="45720" rIns="36000" bIns="45720" rtlCol="0" anchor="ctr"/>
          <a:lstStyle>
            <a:defPPr>
              <a:defRPr lang="de-DE"/>
            </a:defPPr>
            <a:lvl1pPr marL="0" algn="l" defTabSz="914400" rtl="0" eaLnBrk="1" latinLnBrk="0" hangingPunct="1">
              <a:defRPr sz="105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CF5317E-E865-4ADF-BB70-D175E68F6453}" type="datetime1">
              <a:rPr lang="de-DE" sz="1200" smtClean="0"/>
              <a:pPr/>
              <a:t>07.07.2025</a:t>
            </a:fld>
            <a:endParaRPr lang="de-DE" dirty="0"/>
          </a:p>
        </p:txBody>
      </p:sp>
    </p:spTree>
    <p:extLst>
      <p:ext uri="{BB962C8B-B14F-4D97-AF65-F5344CB8AC3E}">
        <p14:creationId xmlns:p14="http://schemas.microsoft.com/office/powerpoint/2010/main" val="27767509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5"/>
            <a:ext cx="10515600" cy="1325563"/>
          </a:xfrm>
          <a:prstGeom prst="rect">
            <a:avLst/>
          </a:prstGeom>
        </p:spPr>
        <p:txBody>
          <a:bodyPr/>
          <a:lstStyle/>
          <a:p>
            <a:r>
              <a:rPr lang="de-DE"/>
              <a:t>Mastertitelformat bearbeiten</a:t>
            </a:r>
          </a:p>
        </p:txBody>
      </p:sp>
      <p:sp>
        <p:nvSpPr>
          <p:cNvPr id="3" name="Inhaltsplatzhalt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B77532E2-ADE7-494A-9AF2-F3A3AB76D1B0}" type="datetime1">
              <a:rPr lang="de-DE" smtClean="0"/>
              <a:t>07.07.2025</a:t>
            </a:fld>
            <a:endParaRPr lang="de-DE"/>
          </a:p>
        </p:txBody>
      </p:sp>
      <p:sp>
        <p:nvSpPr>
          <p:cNvPr id="5" name="Fußzeilenplatzhalter 4"/>
          <p:cNvSpPr>
            <a:spLocks noGrp="1"/>
          </p:cNvSpPr>
          <p:nvPr>
            <p:ph type="ftr" sz="quarter" idx="11"/>
          </p:nvPr>
        </p:nvSpPr>
        <p:spPr>
          <a:xfrm>
            <a:off x="1649450" y="6356350"/>
            <a:ext cx="7200000" cy="365125"/>
          </a:xfrm>
          <a:prstGeom prst="rect">
            <a:avLst/>
          </a:prstGeom>
        </p:spPr>
        <p:txBody>
          <a:bodyPr/>
          <a:lstStyle/>
          <a:p>
            <a:r>
              <a:rPr lang="de-DE"/>
              <a:t>|    Sachgebiet 13 – Jahresrechnung 2024</a:t>
            </a:r>
            <a:endParaRPr lang="de-DE" dirty="0"/>
          </a:p>
        </p:txBody>
      </p:sp>
      <p:sp>
        <p:nvSpPr>
          <p:cNvPr id="6" name="Foliennummernplatzhalter 5">
            <a:extLst>
              <a:ext uri="{FF2B5EF4-FFF2-40B4-BE49-F238E27FC236}">
                <a16:creationId xmlns:a16="http://schemas.microsoft.com/office/drawing/2014/main" id="{9AADC285-60FC-4F46-9B6C-0F3F76C5551D}"/>
              </a:ext>
            </a:extLst>
          </p:cNvPr>
          <p:cNvSpPr txBox="1">
            <a:spLocks/>
          </p:cNvSpPr>
          <p:nvPr userDrawn="1"/>
        </p:nvSpPr>
        <p:spPr>
          <a:xfrm>
            <a:off x="8788400" y="158750"/>
            <a:ext cx="2743200" cy="365125"/>
          </a:xfrm>
          <a:prstGeom prst="rect">
            <a:avLst/>
          </a:prstGeom>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E3BD21E-A314-46E2-A0DD-353E032B2DBB}" type="slidenum">
              <a:rPr lang="de-DE" sz="1200" kern="1200" smtClean="0">
                <a:solidFill>
                  <a:schemeClr val="tx1">
                    <a:tint val="75000"/>
                  </a:schemeClr>
                </a:solidFill>
                <a:latin typeface="+mn-lt"/>
                <a:ea typeface="+mn-ea"/>
                <a:cs typeface="+mn-cs"/>
              </a:rPr>
              <a:pPr algn="r"/>
              <a:t>‹Nr.›</a:t>
            </a:fld>
            <a:endParaRPr lang="de-DE" sz="1200" kern="1200" dirty="0">
              <a:solidFill>
                <a:schemeClr val="tx1">
                  <a:tint val="75000"/>
                </a:schemeClr>
              </a:solidFill>
              <a:latin typeface="+mn-lt"/>
              <a:ea typeface="+mn-ea"/>
              <a:cs typeface="+mn-cs"/>
            </a:endParaRPr>
          </a:p>
        </p:txBody>
      </p:sp>
      <p:pic>
        <p:nvPicPr>
          <p:cNvPr id="8" name="Grafik 7">
            <a:extLst>
              <a:ext uri="{FF2B5EF4-FFF2-40B4-BE49-F238E27FC236}">
                <a16:creationId xmlns:a16="http://schemas.microsoft.com/office/drawing/2014/main" id="{4074F9C6-7B7F-41F7-8C51-BDCC4AA5C2D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024434" y="6383603"/>
            <a:ext cx="329366" cy="337872"/>
          </a:xfrm>
          <a:prstGeom prst="rect">
            <a:avLst/>
          </a:prstGeom>
        </p:spPr>
      </p:pic>
      <p:cxnSp>
        <p:nvCxnSpPr>
          <p:cNvPr id="9" name="Gerader Verbinder 8">
            <a:extLst>
              <a:ext uri="{FF2B5EF4-FFF2-40B4-BE49-F238E27FC236}">
                <a16:creationId xmlns:a16="http://schemas.microsoft.com/office/drawing/2014/main" id="{2D55FDBB-D2DC-46CA-ACB9-1FEE0D683362}"/>
              </a:ext>
            </a:extLst>
          </p:cNvPr>
          <p:cNvCxnSpPr/>
          <p:nvPr userDrawn="1"/>
        </p:nvCxnSpPr>
        <p:spPr>
          <a:xfrm>
            <a:off x="838200" y="6262080"/>
            <a:ext cx="105156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655180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0" y="1709738"/>
            <a:ext cx="10515600" cy="2852737"/>
          </a:xfrm>
          <a:prstGeom prst="rect">
            <a:avLst/>
          </a:prstGeom>
        </p:spPr>
        <p:txBody>
          <a:bodyPr anchor="b"/>
          <a:lstStyle>
            <a:lvl1pPr>
              <a:defRPr sz="6000"/>
            </a:lvl1pPr>
          </a:lstStyle>
          <a:p>
            <a:r>
              <a:rPr lang="de-DE"/>
              <a:t>Mastertitelformat bearbeiten</a:t>
            </a:r>
          </a:p>
        </p:txBody>
      </p:sp>
      <p:sp>
        <p:nvSpPr>
          <p:cNvPr id="3" name="Textplatzhalt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p:cNvSpPr>
            <a:spLocks noGrp="1"/>
          </p:cNvSpPr>
          <p:nvPr>
            <p:ph type="dt" sz="half" idx="10"/>
          </p:nvPr>
        </p:nvSpPr>
        <p:spPr/>
        <p:txBody>
          <a:bodyPr/>
          <a:lstStyle/>
          <a:p>
            <a:fld id="{12258D30-0748-40CD-81B8-0CFF115B3058}" type="datetime1">
              <a:rPr lang="de-DE" smtClean="0"/>
              <a:t>07.07.2025</a:t>
            </a:fld>
            <a:endParaRPr lang="de-DE"/>
          </a:p>
        </p:txBody>
      </p:sp>
      <p:sp>
        <p:nvSpPr>
          <p:cNvPr id="5" name="Fußzeilenplatzhalter 4"/>
          <p:cNvSpPr>
            <a:spLocks noGrp="1"/>
          </p:cNvSpPr>
          <p:nvPr>
            <p:ph type="ftr" sz="quarter" idx="11"/>
          </p:nvPr>
        </p:nvSpPr>
        <p:spPr>
          <a:xfrm>
            <a:off x="1649450" y="6356350"/>
            <a:ext cx="7200000" cy="365125"/>
          </a:xfrm>
          <a:prstGeom prst="rect">
            <a:avLst/>
          </a:prstGeom>
        </p:spPr>
        <p:txBody>
          <a:bodyPr/>
          <a:lstStyle/>
          <a:p>
            <a:r>
              <a:rPr lang="de-DE"/>
              <a:t>|    Sachgebiet 13 – Jahresrechnung 2024</a:t>
            </a:r>
          </a:p>
        </p:txBody>
      </p:sp>
      <p:sp>
        <p:nvSpPr>
          <p:cNvPr id="6" name="Foliennummernplatzhalter 5">
            <a:extLst>
              <a:ext uri="{FF2B5EF4-FFF2-40B4-BE49-F238E27FC236}">
                <a16:creationId xmlns:a16="http://schemas.microsoft.com/office/drawing/2014/main" id="{CC6ACE62-4881-4B81-8662-4BB5204AE09A}"/>
              </a:ext>
            </a:extLst>
          </p:cNvPr>
          <p:cNvSpPr txBox="1">
            <a:spLocks/>
          </p:cNvSpPr>
          <p:nvPr userDrawn="1"/>
        </p:nvSpPr>
        <p:spPr>
          <a:xfrm>
            <a:off x="8788400" y="158750"/>
            <a:ext cx="2743200" cy="365125"/>
          </a:xfrm>
          <a:prstGeom prst="rect">
            <a:avLst/>
          </a:prstGeom>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E3BD21E-A314-46E2-A0DD-353E032B2DBB}" type="slidenum">
              <a:rPr lang="de-DE" sz="1200" kern="1200" smtClean="0">
                <a:solidFill>
                  <a:schemeClr val="tx1">
                    <a:tint val="75000"/>
                  </a:schemeClr>
                </a:solidFill>
                <a:latin typeface="+mn-lt"/>
                <a:ea typeface="+mn-ea"/>
                <a:cs typeface="+mn-cs"/>
              </a:rPr>
              <a:pPr algn="r"/>
              <a:t>‹Nr.›</a:t>
            </a:fld>
            <a:endParaRPr lang="de-DE" sz="1200" kern="1200" dirty="0">
              <a:solidFill>
                <a:schemeClr val="tx1">
                  <a:tint val="75000"/>
                </a:schemeClr>
              </a:solidFill>
              <a:latin typeface="+mn-lt"/>
              <a:ea typeface="+mn-ea"/>
              <a:cs typeface="+mn-cs"/>
            </a:endParaRPr>
          </a:p>
        </p:txBody>
      </p:sp>
      <p:pic>
        <p:nvPicPr>
          <p:cNvPr id="7" name="Grafik 6">
            <a:extLst>
              <a:ext uri="{FF2B5EF4-FFF2-40B4-BE49-F238E27FC236}">
                <a16:creationId xmlns:a16="http://schemas.microsoft.com/office/drawing/2014/main" id="{AD56FC83-A134-4963-9B91-CE95ABAEC24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024434" y="6383603"/>
            <a:ext cx="329366" cy="337872"/>
          </a:xfrm>
          <a:prstGeom prst="rect">
            <a:avLst/>
          </a:prstGeom>
        </p:spPr>
      </p:pic>
      <p:cxnSp>
        <p:nvCxnSpPr>
          <p:cNvPr id="8" name="Gerader Verbinder 7">
            <a:extLst>
              <a:ext uri="{FF2B5EF4-FFF2-40B4-BE49-F238E27FC236}">
                <a16:creationId xmlns:a16="http://schemas.microsoft.com/office/drawing/2014/main" id="{E465AD43-5FAE-4C9F-9B30-C1143EF6E395}"/>
              </a:ext>
            </a:extLst>
          </p:cNvPr>
          <p:cNvCxnSpPr/>
          <p:nvPr userDrawn="1"/>
        </p:nvCxnSpPr>
        <p:spPr>
          <a:xfrm>
            <a:off x="838200" y="6262080"/>
            <a:ext cx="105156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6756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5"/>
            <a:ext cx="10515600" cy="1325563"/>
          </a:xfrm>
          <a:prstGeom prst="rect">
            <a:avLst/>
          </a:prstGeom>
        </p:spPr>
        <p:txBody>
          <a:bodyPr/>
          <a:lstStyle/>
          <a:p>
            <a:r>
              <a:rPr lang="de-DE"/>
              <a:t>Mastertitelformat bearbeiten</a:t>
            </a:r>
          </a:p>
        </p:txBody>
      </p:sp>
      <p:sp>
        <p:nvSpPr>
          <p:cNvPr id="3" name="Inhaltsplatzhalter 2"/>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p:txBody>
          <a:bodyPr/>
          <a:lstStyle/>
          <a:p>
            <a:fld id="{94AA25D7-76D1-4D6E-83FB-949CD172636B}" type="datetime1">
              <a:rPr lang="de-DE" smtClean="0"/>
              <a:t>07.07.2025</a:t>
            </a:fld>
            <a:endParaRPr lang="de-DE"/>
          </a:p>
        </p:txBody>
      </p:sp>
      <p:sp>
        <p:nvSpPr>
          <p:cNvPr id="7" name="Fußzeilenplatzhalter 4">
            <a:extLst>
              <a:ext uri="{FF2B5EF4-FFF2-40B4-BE49-F238E27FC236}">
                <a16:creationId xmlns:a16="http://schemas.microsoft.com/office/drawing/2014/main" id="{1F4FEA32-BCAC-4775-A18B-05F95E71854B}"/>
              </a:ext>
            </a:extLst>
          </p:cNvPr>
          <p:cNvSpPr>
            <a:spLocks noGrp="1"/>
          </p:cNvSpPr>
          <p:nvPr>
            <p:ph type="ftr" sz="quarter" idx="11"/>
          </p:nvPr>
        </p:nvSpPr>
        <p:spPr>
          <a:xfrm>
            <a:off x="1649450" y="6356350"/>
            <a:ext cx="7200000" cy="365125"/>
          </a:xfrm>
          <a:prstGeom prst="rect">
            <a:avLst/>
          </a:prstGeom>
        </p:spPr>
        <p:txBody>
          <a:bodyPr/>
          <a:lstStyle/>
          <a:p>
            <a:r>
              <a:rPr lang="de-DE"/>
              <a:t>|    Sachgebiet 13 – Jahresrechnung 2024</a:t>
            </a:r>
            <a:endParaRPr lang="de-DE" dirty="0"/>
          </a:p>
        </p:txBody>
      </p:sp>
      <p:sp>
        <p:nvSpPr>
          <p:cNvPr id="8" name="Foliennummernplatzhalter 5">
            <a:extLst>
              <a:ext uri="{FF2B5EF4-FFF2-40B4-BE49-F238E27FC236}">
                <a16:creationId xmlns:a16="http://schemas.microsoft.com/office/drawing/2014/main" id="{4D9966BD-B0DB-4E64-92D0-14C263ED6F81}"/>
              </a:ext>
            </a:extLst>
          </p:cNvPr>
          <p:cNvSpPr txBox="1">
            <a:spLocks/>
          </p:cNvSpPr>
          <p:nvPr userDrawn="1"/>
        </p:nvSpPr>
        <p:spPr>
          <a:xfrm>
            <a:off x="8788400" y="158750"/>
            <a:ext cx="2743200" cy="365125"/>
          </a:xfrm>
          <a:prstGeom prst="rect">
            <a:avLst/>
          </a:prstGeom>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E3BD21E-A314-46E2-A0DD-353E032B2DBB}" type="slidenum">
              <a:rPr lang="de-DE" sz="1200" kern="1200" smtClean="0">
                <a:solidFill>
                  <a:schemeClr val="tx1">
                    <a:tint val="75000"/>
                  </a:schemeClr>
                </a:solidFill>
                <a:latin typeface="+mn-lt"/>
                <a:ea typeface="+mn-ea"/>
                <a:cs typeface="+mn-cs"/>
              </a:rPr>
              <a:pPr algn="r"/>
              <a:t>‹Nr.›</a:t>
            </a:fld>
            <a:endParaRPr lang="de-DE" sz="1200" kern="1200" dirty="0">
              <a:solidFill>
                <a:schemeClr val="tx1">
                  <a:tint val="75000"/>
                </a:schemeClr>
              </a:solidFill>
              <a:latin typeface="+mn-lt"/>
              <a:ea typeface="+mn-ea"/>
              <a:cs typeface="+mn-cs"/>
            </a:endParaRPr>
          </a:p>
        </p:txBody>
      </p:sp>
      <p:pic>
        <p:nvPicPr>
          <p:cNvPr id="9" name="Grafik 8">
            <a:extLst>
              <a:ext uri="{FF2B5EF4-FFF2-40B4-BE49-F238E27FC236}">
                <a16:creationId xmlns:a16="http://schemas.microsoft.com/office/drawing/2014/main" id="{440BBAB7-78D5-475F-A33A-E43C7A49158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024434" y="6383603"/>
            <a:ext cx="329366" cy="337872"/>
          </a:xfrm>
          <a:prstGeom prst="rect">
            <a:avLst/>
          </a:prstGeom>
        </p:spPr>
      </p:pic>
      <p:cxnSp>
        <p:nvCxnSpPr>
          <p:cNvPr id="11" name="Gerader Verbinder 10">
            <a:extLst>
              <a:ext uri="{FF2B5EF4-FFF2-40B4-BE49-F238E27FC236}">
                <a16:creationId xmlns:a16="http://schemas.microsoft.com/office/drawing/2014/main" id="{2606955C-79DD-47E0-B7A9-8D0AFD891ABD}"/>
              </a:ext>
            </a:extLst>
          </p:cNvPr>
          <p:cNvCxnSpPr/>
          <p:nvPr userDrawn="1"/>
        </p:nvCxnSpPr>
        <p:spPr>
          <a:xfrm>
            <a:off x="838200" y="6262080"/>
            <a:ext cx="105156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3522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a:prstGeom prst="rect">
            <a:avLst/>
          </a:prstGeom>
        </p:spPr>
        <p:txBody>
          <a:bodyPr/>
          <a:lstStyle/>
          <a:p>
            <a:r>
              <a:rPr lang="de-DE"/>
              <a:t>Mastertitelformat bearbeiten</a:t>
            </a:r>
          </a:p>
        </p:txBody>
      </p:sp>
      <p:sp>
        <p:nvSpPr>
          <p:cNvPr id="3" name="Textplatzhalt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p:txBody>
          <a:bodyPr/>
          <a:lstStyle/>
          <a:p>
            <a:fld id="{36F5F80F-CAAA-42E3-B1D2-D3706C63AF7E}" type="datetime1">
              <a:rPr lang="de-DE" smtClean="0"/>
              <a:t>07.07.2025</a:t>
            </a:fld>
            <a:endParaRPr lang="de-DE"/>
          </a:p>
        </p:txBody>
      </p:sp>
      <p:sp>
        <p:nvSpPr>
          <p:cNvPr id="9" name="Fußzeilenplatzhalter 4">
            <a:extLst>
              <a:ext uri="{FF2B5EF4-FFF2-40B4-BE49-F238E27FC236}">
                <a16:creationId xmlns:a16="http://schemas.microsoft.com/office/drawing/2014/main" id="{AFF196E4-76AE-4218-990F-A916891B6677}"/>
              </a:ext>
            </a:extLst>
          </p:cNvPr>
          <p:cNvSpPr>
            <a:spLocks noGrp="1"/>
          </p:cNvSpPr>
          <p:nvPr>
            <p:ph type="ftr" sz="quarter" idx="11"/>
          </p:nvPr>
        </p:nvSpPr>
        <p:spPr>
          <a:xfrm>
            <a:off x="1649450" y="6356350"/>
            <a:ext cx="7200000" cy="365125"/>
          </a:xfrm>
          <a:prstGeom prst="rect">
            <a:avLst/>
          </a:prstGeom>
        </p:spPr>
        <p:txBody>
          <a:bodyPr/>
          <a:lstStyle/>
          <a:p>
            <a:r>
              <a:rPr lang="de-DE"/>
              <a:t>|    Sachgebiet 13 – Jahresrechnung 2024</a:t>
            </a:r>
          </a:p>
        </p:txBody>
      </p:sp>
      <p:sp>
        <p:nvSpPr>
          <p:cNvPr id="10" name="Foliennummernplatzhalter 5">
            <a:extLst>
              <a:ext uri="{FF2B5EF4-FFF2-40B4-BE49-F238E27FC236}">
                <a16:creationId xmlns:a16="http://schemas.microsoft.com/office/drawing/2014/main" id="{71E2FCAC-0BEE-4968-BCDC-6BAC3F197292}"/>
              </a:ext>
            </a:extLst>
          </p:cNvPr>
          <p:cNvSpPr txBox="1">
            <a:spLocks/>
          </p:cNvSpPr>
          <p:nvPr userDrawn="1"/>
        </p:nvSpPr>
        <p:spPr>
          <a:xfrm>
            <a:off x="8788400" y="158750"/>
            <a:ext cx="2743200" cy="365125"/>
          </a:xfrm>
          <a:prstGeom prst="rect">
            <a:avLst/>
          </a:prstGeom>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E3BD21E-A314-46E2-A0DD-353E032B2DBB}" type="slidenum">
              <a:rPr lang="de-DE" sz="1200" kern="1200" smtClean="0">
                <a:solidFill>
                  <a:schemeClr val="tx1">
                    <a:tint val="75000"/>
                  </a:schemeClr>
                </a:solidFill>
                <a:latin typeface="+mn-lt"/>
                <a:ea typeface="+mn-ea"/>
                <a:cs typeface="+mn-cs"/>
              </a:rPr>
              <a:pPr algn="r"/>
              <a:t>‹Nr.›</a:t>
            </a:fld>
            <a:endParaRPr lang="de-DE" sz="1200" kern="1200" dirty="0">
              <a:solidFill>
                <a:schemeClr val="tx1">
                  <a:tint val="75000"/>
                </a:schemeClr>
              </a:solidFill>
              <a:latin typeface="+mn-lt"/>
              <a:ea typeface="+mn-ea"/>
              <a:cs typeface="+mn-cs"/>
            </a:endParaRPr>
          </a:p>
        </p:txBody>
      </p:sp>
      <p:pic>
        <p:nvPicPr>
          <p:cNvPr id="11" name="Grafik 10">
            <a:extLst>
              <a:ext uri="{FF2B5EF4-FFF2-40B4-BE49-F238E27FC236}">
                <a16:creationId xmlns:a16="http://schemas.microsoft.com/office/drawing/2014/main" id="{86237E3D-BE00-4101-8831-F2F74E4B69C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024434" y="6383603"/>
            <a:ext cx="329366" cy="337872"/>
          </a:xfrm>
          <a:prstGeom prst="rect">
            <a:avLst/>
          </a:prstGeom>
        </p:spPr>
      </p:pic>
      <p:cxnSp>
        <p:nvCxnSpPr>
          <p:cNvPr id="13" name="Gerader Verbinder 12">
            <a:extLst>
              <a:ext uri="{FF2B5EF4-FFF2-40B4-BE49-F238E27FC236}">
                <a16:creationId xmlns:a16="http://schemas.microsoft.com/office/drawing/2014/main" id="{91A8E172-F4EF-413A-82F4-C59BB7E4CCDE}"/>
              </a:ext>
            </a:extLst>
          </p:cNvPr>
          <p:cNvCxnSpPr/>
          <p:nvPr userDrawn="1"/>
        </p:nvCxnSpPr>
        <p:spPr>
          <a:xfrm>
            <a:off x="838200" y="6262080"/>
            <a:ext cx="105156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1886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5"/>
            <a:ext cx="10515600" cy="1325563"/>
          </a:xfrm>
          <a:prstGeom prst="rect">
            <a:avLst/>
          </a:prstGeom>
        </p:spPr>
        <p:txBody>
          <a:bodyPr/>
          <a:lstStyle/>
          <a:p>
            <a:r>
              <a:rPr lang="de-DE"/>
              <a:t>Mastertitelformat bearbeiten</a:t>
            </a:r>
          </a:p>
        </p:txBody>
      </p:sp>
      <p:sp>
        <p:nvSpPr>
          <p:cNvPr id="3" name="Datumsplatzhalter 2"/>
          <p:cNvSpPr>
            <a:spLocks noGrp="1"/>
          </p:cNvSpPr>
          <p:nvPr>
            <p:ph type="dt" sz="half" idx="10"/>
          </p:nvPr>
        </p:nvSpPr>
        <p:spPr/>
        <p:txBody>
          <a:bodyPr/>
          <a:lstStyle/>
          <a:p>
            <a:fld id="{7C30389F-02C6-48DC-BA8D-6FFE26FD6BD9}" type="datetime1">
              <a:rPr lang="de-DE" smtClean="0"/>
              <a:t>07.07.2025</a:t>
            </a:fld>
            <a:endParaRPr lang="de-DE"/>
          </a:p>
        </p:txBody>
      </p:sp>
      <p:sp>
        <p:nvSpPr>
          <p:cNvPr id="5" name="Fußzeilenplatzhalter 4">
            <a:extLst>
              <a:ext uri="{FF2B5EF4-FFF2-40B4-BE49-F238E27FC236}">
                <a16:creationId xmlns:a16="http://schemas.microsoft.com/office/drawing/2014/main" id="{53B10DE1-1EF3-456A-8193-1497B6986052}"/>
              </a:ext>
            </a:extLst>
          </p:cNvPr>
          <p:cNvSpPr>
            <a:spLocks noGrp="1"/>
          </p:cNvSpPr>
          <p:nvPr>
            <p:ph type="ftr" sz="quarter" idx="11"/>
          </p:nvPr>
        </p:nvSpPr>
        <p:spPr>
          <a:xfrm>
            <a:off x="1649450" y="6356350"/>
            <a:ext cx="7200000" cy="365125"/>
          </a:xfrm>
          <a:prstGeom prst="rect">
            <a:avLst/>
          </a:prstGeom>
        </p:spPr>
        <p:txBody>
          <a:bodyPr/>
          <a:lstStyle/>
          <a:p>
            <a:r>
              <a:rPr lang="de-DE"/>
              <a:t>|    Sachgebiet 13 – Jahresrechnung 2024</a:t>
            </a:r>
          </a:p>
        </p:txBody>
      </p:sp>
      <p:sp>
        <p:nvSpPr>
          <p:cNvPr id="6" name="Foliennummernplatzhalter 5">
            <a:extLst>
              <a:ext uri="{FF2B5EF4-FFF2-40B4-BE49-F238E27FC236}">
                <a16:creationId xmlns:a16="http://schemas.microsoft.com/office/drawing/2014/main" id="{A6230F5B-4529-491F-8C14-10BEE4BEEEDD}"/>
              </a:ext>
            </a:extLst>
          </p:cNvPr>
          <p:cNvSpPr txBox="1">
            <a:spLocks/>
          </p:cNvSpPr>
          <p:nvPr userDrawn="1"/>
        </p:nvSpPr>
        <p:spPr>
          <a:xfrm>
            <a:off x="8788400" y="158750"/>
            <a:ext cx="2743200" cy="365125"/>
          </a:xfrm>
          <a:prstGeom prst="rect">
            <a:avLst/>
          </a:prstGeom>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E3BD21E-A314-46E2-A0DD-353E032B2DBB}" type="slidenum">
              <a:rPr lang="de-DE" sz="1200" kern="1200" smtClean="0">
                <a:solidFill>
                  <a:schemeClr val="tx1">
                    <a:tint val="75000"/>
                  </a:schemeClr>
                </a:solidFill>
                <a:latin typeface="+mn-lt"/>
                <a:ea typeface="+mn-ea"/>
                <a:cs typeface="+mn-cs"/>
              </a:rPr>
              <a:pPr algn="r"/>
              <a:t>‹Nr.›</a:t>
            </a:fld>
            <a:endParaRPr lang="de-DE" sz="1200" kern="1200" dirty="0">
              <a:solidFill>
                <a:schemeClr val="tx1">
                  <a:tint val="75000"/>
                </a:schemeClr>
              </a:solidFill>
              <a:latin typeface="+mn-lt"/>
              <a:ea typeface="+mn-ea"/>
              <a:cs typeface="+mn-cs"/>
            </a:endParaRPr>
          </a:p>
        </p:txBody>
      </p:sp>
      <p:pic>
        <p:nvPicPr>
          <p:cNvPr id="7" name="Grafik 6">
            <a:extLst>
              <a:ext uri="{FF2B5EF4-FFF2-40B4-BE49-F238E27FC236}">
                <a16:creationId xmlns:a16="http://schemas.microsoft.com/office/drawing/2014/main" id="{613F8526-FFB3-4439-9BF0-942D35A7937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024434" y="6383603"/>
            <a:ext cx="329366" cy="337872"/>
          </a:xfrm>
          <a:prstGeom prst="rect">
            <a:avLst/>
          </a:prstGeom>
        </p:spPr>
      </p:pic>
      <p:cxnSp>
        <p:nvCxnSpPr>
          <p:cNvPr id="9" name="Gerader Verbinder 8">
            <a:extLst>
              <a:ext uri="{FF2B5EF4-FFF2-40B4-BE49-F238E27FC236}">
                <a16:creationId xmlns:a16="http://schemas.microsoft.com/office/drawing/2014/main" id="{E0848CF8-1DB6-4ABC-80E3-8697190B5AE0}"/>
              </a:ext>
            </a:extLst>
          </p:cNvPr>
          <p:cNvCxnSpPr/>
          <p:nvPr userDrawn="1"/>
        </p:nvCxnSpPr>
        <p:spPr>
          <a:xfrm>
            <a:off x="838200" y="6262080"/>
            <a:ext cx="105156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1818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A5D82942-109F-4D29-8742-4E580D816B48}" type="datetime1">
              <a:rPr lang="de-DE" smtClean="0"/>
              <a:t>07.07.2025</a:t>
            </a:fld>
            <a:endParaRPr lang="de-DE"/>
          </a:p>
        </p:txBody>
      </p:sp>
      <p:sp>
        <p:nvSpPr>
          <p:cNvPr id="4" name="Fußzeilenplatzhalter 4">
            <a:extLst>
              <a:ext uri="{FF2B5EF4-FFF2-40B4-BE49-F238E27FC236}">
                <a16:creationId xmlns:a16="http://schemas.microsoft.com/office/drawing/2014/main" id="{E12AA4C7-20C8-4AB6-BE62-EF3D7C3E5065}"/>
              </a:ext>
            </a:extLst>
          </p:cNvPr>
          <p:cNvSpPr>
            <a:spLocks noGrp="1"/>
          </p:cNvSpPr>
          <p:nvPr>
            <p:ph type="ftr" sz="quarter" idx="11"/>
          </p:nvPr>
        </p:nvSpPr>
        <p:spPr>
          <a:xfrm>
            <a:off x="1649450" y="6356350"/>
            <a:ext cx="7200000" cy="365125"/>
          </a:xfrm>
          <a:prstGeom prst="rect">
            <a:avLst/>
          </a:prstGeom>
        </p:spPr>
        <p:txBody>
          <a:bodyPr/>
          <a:lstStyle/>
          <a:p>
            <a:r>
              <a:rPr lang="de-DE"/>
              <a:t>|    Sachgebiet 13 – Jahresrechnung 2024</a:t>
            </a:r>
          </a:p>
        </p:txBody>
      </p:sp>
      <p:sp>
        <p:nvSpPr>
          <p:cNvPr id="5" name="Foliennummernplatzhalter 5">
            <a:extLst>
              <a:ext uri="{FF2B5EF4-FFF2-40B4-BE49-F238E27FC236}">
                <a16:creationId xmlns:a16="http://schemas.microsoft.com/office/drawing/2014/main" id="{0E58F59D-758A-4D2D-887B-8CDFFF8E4D0B}"/>
              </a:ext>
            </a:extLst>
          </p:cNvPr>
          <p:cNvSpPr txBox="1">
            <a:spLocks/>
          </p:cNvSpPr>
          <p:nvPr userDrawn="1"/>
        </p:nvSpPr>
        <p:spPr>
          <a:xfrm>
            <a:off x="8788400" y="158750"/>
            <a:ext cx="2743200" cy="365125"/>
          </a:xfrm>
          <a:prstGeom prst="rect">
            <a:avLst/>
          </a:prstGeom>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E3BD21E-A314-46E2-A0DD-353E032B2DBB}" type="slidenum">
              <a:rPr lang="de-DE" sz="1200" kern="1200" smtClean="0">
                <a:solidFill>
                  <a:schemeClr val="tx1">
                    <a:tint val="75000"/>
                  </a:schemeClr>
                </a:solidFill>
                <a:latin typeface="+mn-lt"/>
                <a:ea typeface="+mn-ea"/>
                <a:cs typeface="+mn-cs"/>
              </a:rPr>
              <a:pPr algn="r"/>
              <a:t>‹Nr.›</a:t>
            </a:fld>
            <a:endParaRPr lang="de-DE" sz="1200" kern="1200" dirty="0">
              <a:solidFill>
                <a:schemeClr val="tx1">
                  <a:tint val="75000"/>
                </a:schemeClr>
              </a:solidFill>
              <a:latin typeface="+mn-lt"/>
              <a:ea typeface="+mn-ea"/>
              <a:cs typeface="+mn-cs"/>
            </a:endParaRPr>
          </a:p>
        </p:txBody>
      </p:sp>
      <p:pic>
        <p:nvPicPr>
          <p:cNvPr id="6" name="Grafik 5">
            <a:extLst>
              <a:ext uri="{FF2B5EF4-FFF2-40B4-BE49-F238E27FC236}">
                <a16:creationId xmlns:a16="http://schemas.microsoft.com/office/drawing/2014/main" id="{9D9ED6E1-4A1C-4795-A95B-618854B782F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024434" y="6383603"/>
            <a:ext cx="329366" cy="337872"/>
          </a:xfrm>
          <a:prstGeom prst="rect">
            <a:avLst/>
          </a:prstGeom>
        </p:spPr>
      </p:pic>
      <p:cxnSp>
        <p:nvCxnSpPr>
          <p:cNvPr id="8" name="Gerader Verbinder 7">
            <a:extLst>
              <a:ext uri="{FF2B5EF4-FFF2-40B4-BE49-F238E27FC236}">
                <a16:creationId xmlns:a16="http://schemas.microsoft.com/office/drawing/2014/main" id="{ADD8B1C7-B58E-464D-8125-6DB91CFB3E65}"/>
              </a:ext>
            </a:extLst>
          </p:cNvPr>
          <p:cNvCxnSpPr/>
          <p:nvPr userDrawn="1"/>
        </p:nvCxnSpPr>
        <p:spPr>
          <a:xfrm>
            <a:off x="838200" y="6262080"/>
            <a:ext cx="105156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39010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edien">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DF671E66-C32B-4358-97CB-AE624D58912D}" type="datetime1">
              <a:rPr lang="de-DE" smtClean="0"/>
              <a:t>07.07.2025</a:t>
            </a:fld>
            <a:endParaRPr lang="de-DE"/>
          </a:p>
        </p:txBody>
      </p:sp>
      <p:sp>
        <p:nvSpPr>
          <p:cNvPr id="4" name="Fußzeilenplatzhalter 4">
            <a:extLst>
              <a:ext uri="{FF2B5EF4-FFF2-40B4-BE49-F238E27FC236}">
                <a16:creationId xmlns:a16="http://schemas.microsoft.com/office/drawing/2014/main" id="{E12AA4C7-20C8-4AB6-BE62-EF3D7C3E5065}"/>
              </a:ext>
            </a:extLst>
          </p:cNvPr>
          <p:cNvSpPr>
            <a:spLocks noGrp="1"/>
          </p:cNvSpPr>
          <p:nvPr>
            <p:ph type="ftr" sz="quarter" idx="11"/>
          </p:nvPr>
        </p:nvSpPr>
        <p:spPr>
          <a:xfrm>
            <a:off x="1649450" y="6356350"/>
            <a:ext cx="7200000" cy="365125"/>
          </a:xfrm>
          <a:prstGeom prst="rect">
            <a:avLst/>
          </a:prstGeom>
        </p:spPr>
        <p:txBody>
          <a:bodyPr/>
          <a:lstStyle/>
          <a:p>
            <a:r>
              <a:rPr lang="de-DE"/>
              <a:t>|    Sachgebiet 13 – Jahresrechnung 2024</a:t>
            </a:r>
          </a:p>
        </p:txBody>
      </p:sp>
      <p:sp>
        <p:nvSpPr>
          <p:cNvPr id="5" name="Foliennummernplatzhalter 5">
            <a:extLst>
              <a:ext uri="{FF2B5EF4-FFF2-40B4-BE49-F238E27FC236}">
                <a16:creationId xmlns:a16="http://schemas.microsoft.com/office/drawing/2014/main" id="{0E58F59D-758A-4D2D-887B-8CDFFF8E4D0B}"/>
              </a:ext>
            </a:extLst>
          </p:cNvPr>
          <p:cNvSpPr txBox="1">
            <a:spLocks/>
          </p:cNvSpPr>
          <p:nvPr userDrawn="1"/>
        </p:nvSpPr>
        <p:spPr>
          <a:xfrm>
            <a:off x="8788400" y="158750"/>
            <a:ext cx="2743200" cy="365125"/>
          </a:xfrm>
          <a:prstGeom prst="rect">
            <a:avLst/>
          </a:prstGeom>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E3BD21E-A314-46E2-A0DD-353E032B2DBB}" type="slidenum">
              <a:rPr lang="de-DE" sz="1200" kern="1200" smtClean="0">
                <a:solidFill>
                  <a:schemeClr val="tx1">
                    <a:tint val="75000"/>
                  </a:schemeClr>
                </a:solidFill>
                <a:latin typeface="+mn-lt"/>
                <a:ea typeface="+mn-ea"/>
                <a:cs typeface="+mn-cs"/>
              </a:rPr>
              <a:pPr algn="r"/>
              <a:t>‹Nr.›</a:t>
            </a:fld>
            <a:endParaRPr lang="de-DE" sz="1200" kern="1200" dirty="0">
              <a:solidFill>
                <a:schemeClr val="tx1">
                  <a:tint val="75000"/>
                </a:schemeClr>
              </a:solidFill>
              <a:latin typeface="+mn-lt"/>
              <a:ea typeface="+mn-ea"/>
              <a:cs typeface="+mn-cs"/>
            </a:endParaRPr>
          </a:p>
        </p:txBody>
      </p:sp>
      <p:pic>
        <p:nvPicPr>
          <p:cNvPr id="6" name="Grafik 5">
            <a:extLst>
              <a:ext uri="{FF2B5EF4-FFF2-40B4-BE49-F238E27FC236}">
                <a16:creationId xmlns:a16="http://schemas.microsoft.com/office/drawing/2014/main" id="{9D9ED6E1-4A1C-4795-A95B-618854B782F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024434" y="6383603"/>
            <a:ext cx="329366" cy="337872"/>
          </a:xfrm>
          <a:prstGeom prst="rect">
            <a:avLst/>
          </a:prstGeom>
        </p:spPr>
      </p:pic>
      <p:cxnSp>
        <p:nvCxnSpPr>
          <p:cNvPr id="8" name="Gerader Verbinder 7">
            <a:extLst>
              <a:ext uri="{FF2B5EF4-FFF2-40B4-BE49-F238E27FC236}">
                <a16:creationId xmlns:a16="http://schemas.microsoft.com/office/drawing/2014/main" id="{ADD8B1C7-B58E-464D-8125-6DB91CFB3E65}"/>
              </a:ext>
            </a:extLst>
          </p:cNvPr>
          <p:cNvCxnSpPr/>
          <p:nvPr userDrawn="1"/>
        </p:nvCxnSpPr>
        <p:spPr>
          <a:xfrm>
            <a:off x="838200" y="6262080"/>
            <a:ext cx="105156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Medienplatzhalter 6">
            <a:extLst>
              <a:ext uri="{FF2B5EF4-FFF2-40B4-BE49-F238E27FC236}">
                <a16:creationId xmlns:a16="http://schemas.microsoft.com/office/drawing/2014/main" id="{FB7F282F-309F-4468-9978-BF4DF6E8A865}"/>
              </a:ext>
            </a:extLst>
          </p:cNvPr>
          <p:cNvSpPr>
            <a:spLocks noGrp="1"/>
          </p:cNvSpPr>
          <p:nvPr>
            <p:ph type="media" sz="quarter" idx="12"/>
          </p:nvPr>
        </p:nvSpPr>
        <p:spPr>
          <a:xfrm>
            <a:off x="1357313" y="838200"/>
            <a:ext cx="9445625" cy="5119688"/>
          </a:xfrm>
        </p:spPr>
        <p:txBody>
          <a:bodyPr/>
          <a:lstStyle/>
          <a:p>
            <a:r>
              <a:rPr lang="de-DE"/>
              <a:t>Mediaclip durch Klicken auf Symbol hinzufügen</a:t>
            </a:r>
          </a:p>
        </p:txBody>
      </p:sp>
    </p:spTree>
    <p:extLst>
      <p:ext uri="{BB962C8B-B14F-4D97-AF65-F5344CB8AC3E}">
        <p14:creationId xmlns:p14="http://schemas.microsoft.com/office/powerpoint/2010/main" val="17885672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a:prstGeom prst="rect">
            <a:avLst/>
          </a:prstGeom>
        </p:spPr>
        <p:txBody>
          <a:bodyPr anchor="b"/>
          <a:lstStyle>
            <a:lvl1pPr>
              <a:defRPr sz="3200"/>
            </a:lvl1pPr>
          </a:lstStyle>
          <a:p>
            <a:r>
              <a:rPr lang="de-DE"/>
              <a:t>Mastertitelformat bearbeiten</a:t>
            </a:r>
          </a:p>
        </p:txBody>
      </p:sp>
      <p:sp>
        <p:nvSpPr>
          <p:cNvPr id="3" name="Inhaltsplatzhalt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p:cNvSpPr>
            <a:spLocks noGrp="1"/>
          </p:cNvSpPr>
          <p:nvPr>
            <p:ph type="dt" sz="half" idx="10"/>
          </p:nvPr>
        </p:nvSpPr>
        <p:spPr/>
        <p:txBody>
          <a:bodyPr/>
          <a:lstStyle/>
          <a:p>
            <a:fld id="{7F289EC9-7AF4-407C-BAFA-F148F1352B89}" type="datetime1">
              <a:rPr lang="de-DE" smtClean="0"/>
              <a:t>07.07.2025</a:t>
            </a:fld>
            <a:endParaRPr lang="de-DE"/>
          </a:p>
        </p:txBody>
      </p:sp>
      <p:sp>
        <p:nvSpPr>
          <p:cNvPr id="7" name="Fußzeilenplatzhalter 4">
            <a:extLst>
              <a:ext uri="{FF2B5EF4-FFF2-40B4-BE49-F238E27FC236}">
                <a16:creationId xmlns:a16="http://schemas.microsoft.com/office/drawing/2014/main" id="{9F9EA2E6-2D6B-4569-BEAD-1D55DDD138A0}"/>
              </a:ext>
            </a:extLst>
          </p:cNvPr>
          <p:cNvSpPr>
            <a:spLocks noGrp="1"/>
          </p:cNvSpPr>
          <p:nvPr>
            <p:ph type="ftr" sz="quarter" idx="11"/>
          </p:nvPr>
        </p:nvSpPr>
        <p:spPr>
          <a:xfrm>
            <a:off x="1649450" y="6356350"/>
            <a:ext cx="7200000" cy="365125"/>
          </a:xfrm>
          <a:prstGeom prst="rect">
            <a:avLst/>
          </a:prstGeom>
        </p:spPr>
        <p:txBody>
          <a:bodyPr/>
          <a:lstStyle/>
          <a:p>
            <a:r>
              <a:rPr lang="de-DE"/>
              <a:t>|    Sachgebiet 13 – Jahresrechnung 2024</a:t>
            </a:r>
          </a:p>
        </p:txBody>
      </p:sp>
      <p:sp>
        <p:nvSpPr>
          <p:cNvPr id="8" name="Foliennummernplatzhalter 5">
            <a:extLst>
              <a:ext uri="{FF2B5EF4-FFF2-40B4-BE49-F238E27FC236}">
                <a16:creationId xmlns:a16="http://schemas.microsoft.com/office/drawing/2014/main" id="{AC2129D0-55FC-4A2F-9D0B-00D6245C52E4}"/>
              </a:ext>
            </a:extLst>
          </p:cNvPr>
          <p:cNvSpPr txBox="1">
            <a:spLocks/>
          </p:cNvSpPr>
          <p:nvPr userDrawn="1"/>
        </p:nvSpPr>
        <p:spPr>
          <a:xfrm>
            <a:off x="8788400" y="158750"/>
            <a:ext cx="2743200" cy="365125"/>
          </a:xfrm>
          <a:prstGeom prst="rect">
            <a:avLst/>
          </a:prstGeom>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E3BD21E-A314-46E2-A0DD-353E032B2DBB}" type="slidenum">
              <a:rPr lang="de-DE" sz="1200" kern="1200" smtClean="0">
                <a:solidFill>
                  <a:schemeClr val="tx1">
                    <a:tint val="75000"/>
                  </a:schemeClr>
                </a:solidFill>
                <a:latin typeface="+mn-lt"/>
                <a:ea typeface="+mn-ea"/>
                <a:cs typeface="+mn-cs"/>
              </a:rPr>
              <a:pPr algn="r"/>
              <a:t>‹Nr.›</a:t>
            </a:fld>
            <a:endParaRPr lang="de-DE" sz="1200" kern="1200" dirty="0">
              <a:solidFill>
                <a:schemeClr val="tx1">
                  <a:tint val="75000"/>
                </a:schemeClr>
              </a:solidFill>
              <a:latin typeface="+mn-lt"/>
              <a:ea typeface="+mn-ea"/>
              <a:cs typeface="+mn-cs"/>
            </a:endParaRPr>
          </a:p>
        </p:txBody>
      </p:sp>
      <p:pic>
        <p:nvPicPr>
          <p:cNvPr id="9" name="Grafik 8">
            <a:extLst>
              <a:ext uri="{FF2B5EF4-FFF2-40B4-BE49-F238E27FC236}">
                <a16:creationId xmlns:a16="http://schemas.microsoft.com/office/drawing/2014/main" id="{5777F5EB-9DAC-4707-BE4E-C3AAE448BBA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024434" y="6383603"/>
            <a:ext cx="329366" cy="337872"/>
          </a:xfrm>
          <a:prstGeom prst="rect">
            <a:avLst/>
          </a:prstGeom>
        </p:spPr>
      </p:pic>
      <p:cxnSp>
        <p:nvCxnSpPr>
          <p:cNvPr id="11" name="Gerader Verbinder 10">
            <a:extLst>
              <a:ext uri="{FF2B5EF4-FFF2-40B4-BE49-F238E27FC236}">
                <a16:creationId xmlns:a16="http://schemas.microsoft.com/office/drawing/2014/main" id="{9B0ABE95-1CBE-4A63-AEE7-CF18CFD7AEBF}"/>
              </a:ext>
            </a:extLst>
          </p:cNvPr>
          <p:cNvCxnSpPr/>
          <p:nvPr userDrawn="1"/>
        </p:nvCxnSpPr>
        <p:spPr>
          <a:xfrm>
            <a:off x="838200" y="6262080"/>
            <a:ext cx="105156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28451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a:prstGeom prst="rect">
            <a:avLst/>
          </a:prstGeom>
        </p:spPr>
        <p:txBody>
          <a:bodyPr anchor="b"/>
          <a:lstStyle>
            <a:lvl1pPr>
              <a:defRPr sz="3200"/>
            </a:lvl1pPr>
          </a:lstStyle>
          <a:p>
            <a:r>
              <a:rPr lang="de-DE"/>
              <a:t>Mastertitelformat bearbeiten</a:t>
            </a:r>
          </a:p>
        </p:txBody>
      </p:sp>
      <p:sp>
        <p:nvSpPr>
          <p:cNvPr id="3" name="Bildplatzhalt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a:t>Bild durch Klicken auf Symbol hinzufügen</a:t>
            </a:r>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p:cNvSpPr>
            <a:spLocks noGrp="1"/>
          </p:cNvSpPr>
          <p:nvPr>
            <p:ph type="dt" sz="half" idx="10"/>
          </p:nvPr>
        </p:nvSpPr>
        <p:spPr/>
        <p:txBody>
          <a:bodyPr/>
          <a:lstStyle/>
          <a:p>
            <a:fld id="{F65D1B10-A05E-40DD-975E-0DE8EA84D23B}" type="datetime1">
              <a:rPr lang="de-DE" smtClean="0"/>
              <a:t>07.07.2025</a:t>
            </a:fld>
            <a:endParaRPr lang="de-DE"/>
          </a:p>
        </p:txBody>
      </p:sp>
      <p:sp>
        <p:nvSpPr>
          <p:cNvPr id="7" name="Fußzeilenplatzhalter 4">
            <a:extLst>
              <a:ext uri="{FF2B5EF4-FFF2-40B4-BE49-F238E27FC236}">
                <a16:creationId xmlns:a16="http://schemas.microsoft.com/office/drawing/2014/main" id="{F9B7A77A-DF50-4482-B232-6E364CCD23D2}"/>
              </a:ext>
            </a:extLst>
          </p:cNvPr>
          <p:cNvSpPr>
            <a:spLocks noGrp="1"/>
          </p:cNvSpPr>
          <p:nvPr>
            <p:ph type="ftr" sz="quarter" idx="11"/>
          </p:nvPr>
        </p:nvSpPr>
        <p:spPr>
          <a:xfrm>
            <a:off x="1649450" y="6356350"/>
            <a:ext cx="7200000" cy="365125"/>
          </a:xfrm>
          <a:prstGeom prst="rect">
            <a:avLst/>
          </a:prstGeom>
        </p:spPr>
        <p:txBody>
          <a:bodyPr/>
          <a:lstStyle/>
          <a:p>
            <a:r>
              <a:rPr lang="de-DE"/>
              <a:t>|    Sachgebiet 13 – Jahresrechnung 2024</a:t>
            </a:r>
          </a:p>
        </p:txBody>
      </p:sp>
      <p:pic>
        <p:nvPicPr>
          <p:cNvPr id="8" name="Grafik 7">
            <a:extLst>
              <a:ext uri="{FF2B5EF4-FFF2-40B4-BE49-F238E27FC236}">
                <a16:creationId xmlns:a16="http://schemas.microsoft.com/office/drawing/2014/main" id="{08B808A1-A80F-4797-8C4A-300B532C782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024434" y="6383603"/>
            <a:ext cx="329366" cy="337872"/>
          </a:xfrm>
          <a:prstGeom prst="rect">
            <a:avLst/>
          </a:prstGeom>
        </p:spPr>
      </p:pic>
      <p:cxnSp>
        <p:nvCxnSpPr>
          <p:cNvPr id="9" name="Gerader Verbinder 8">
            <a:extLst>
              <a:ext uri="{FF2B5EF4-FFF2-40B4-BE49-F238E27FC236}">
                <a16:creationId xmlns:a16="http://schemas.microsoft.com/office/drawing/2014/main" id="{9684AF35-1770-41A9-BBD2-6EB3C906E5A1}"/>
              </a:ext>
            </a:extLst>
          </p:cNvPr>
          <p:cNvCxnSpPr/>
          <p:nvPr userDrawn="1"/>
        </p:nvCxnSpPr>
        <p:spPr>
          <a:xfrm>
            <a:off x="838200" y="6262080"/>
            <a:ext cx="105156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Foliennummernplatzhalter 5">
            <a:extLst>
              <a:ext uri="{FF2B5EF4-FFF2-40B4-BE49-F238E27FC236}">
                <a16:creationId xmlns:a16="http://schemas.microsoft.com/office/drawing/2014/main" id="{9ABFF83B-C5CC-413B-AF39-3E95A8C135A2}"/>
              </a:ext>
            </a:extLst>
          </p:cNvPr>
          <p:cNvSpPr txBox="1">
            <a:spLocks/>
          </p:cNvSpPr>
          <p:nvPr userDrawn="1"/>
        </p:nvSpPr>
        <p:spPr>
          <a:xfrm>
            <a:off x="8788400" y="158750"/>
            <a:ext cx="2743200" cy="365125"/>
          </a:xfrm>
          <a:prstGeom prst="rect">
            <a:avLst/>
          </a:prstGeom>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E3BD21E-A314-46E2-A0DD-353E032B2DBB}" type="slidenum">
              <a:rPr lang="de-DE" sz="1200" kern="1200" smtClean="0">
                <a:solidFill>
                  <a:schemeClr val="tx1">
                    <a:tint val="75000"/>
                  </a:schemeClr>
                </a:solidFill>
                <a:latin typeface="+mn-lt"/>
                <a:ea typeface="+mn-ea"/>
                <a:cs typeface="+mn-cs"/>
              </a:rPr>
              <a:pPr algn="r"/>
              <a:t>‹Nr.›</a:t>
            </a:fld>
            <a:endParaRPr lang="de-DE" sz="1200" kern="1200" dirty="0">
              <a:solidFill>
                <a:schemeClr val="tx1">
                  <a:tint val="75000"/>
                </a:schemeClr>
              </a:solidFill>
              <a:latin typeface="+mn-lt"/>
              <a:ea typeface="+mn-ea"/>
              <a:cs typeface="+mn-cs"/>
            </a:endParaRPr>
          </a:p>
        </p:txBody>
      </p:sp>
    </p:spTree>
    <p:extLst>
      <p:ext uri="{BB962C8B-B14F-4D97-AF65-F5344CB8AC3E}">
        <p14:creationId xmlns:p14="http://schemas.microsoft.com/office/powerpoint/2010/main" val="280077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Inhalt">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A97CC795-4851-42CC-BA33-70396C0A267A}" type="datetime1">
              <a:rPr lang="de-DE" smtClean="0"/>
              <a:t>07.07.2025</a:t>
            </a:fld>
            <a:endParaRPr lang="de-DE"/>
          </a:p>
        </p:txBody>
      </p:sp>
      <p:sp>
        <p:nvSpPr>
          <p:cNvPr id="4" name="Fußzeilenplatzhalter 4">
            <a:extLst>
              <a:ext uri="{FF2B5EF4-FFF2-40B4-BE49-F238E27FC236}">
                <a16:creationId xmlns:a16="http://schemas.microsoft.com/office/drawing/2014/main" id="{E12AA4C7-20C8-4AB6-BE62-EF3D7C3E5065}"/>
              </a:ext>
            </a:extLst>
          </p:cNvPr>
          <p:cNvSpPr>
            <a:spLocks noGrp="1"/>
          </p:cNvSpPr>
          <p:nvPr>
            <p:ph type="ftr" sz="quarter" idx="11"/>
          </p:nvPr>
        </p:nvSpPr>
        <p:spPr>
          <a:xfrm>
            <a:off x="1649450" y="6356350"/>
            <a:ext cx="7200000" cy="365125"/>
          </a:xfrm>
          <a:prstGeom prst="rect">
            <a:avLst/>
          </a:prstGeom>
        </p:spPr>
        <p:txBody>
          <a:bodyPr/>
          <a:lstStyle/>
          <a:p>
            <a:r>
              <a:rPr lang="de-DE"/>
              <a:t>|    Sachgebiet 13 – Jahresrechnung 2024</a:t>
            </a:r>
          </a:p>
        </p:txBody>
      </p:sp>
      <p:sp>
        <p:nvSpPr>
          <p:cNvPr id="5" name="Foliennummernplatzhalter 5">
            <a:extLst>
              <a:ext uri="{FF2B5EF4-FFF2-40B4-BE49-F238E27FC236}">
                <a16:creationId xmlns:a16="http://schemas.microsoft.com/office/drawing/2014/main" id="{0E58F59D-758A-4D2D-887B-8CDFFF8E4D0B}"/>
              </a:ext>
            </a:extLst>
          </p:cNvPr>
          <p:cNvSpPr txBox="1">
            <a:spLocks/>
          </p:cNvSpPr>
          <p:nvPr userDrawn="1"/>
        </p:nvSpPr>
        <p:spPr>
          <a:xfrm>
            <a:off x="8788400" y="158750"/>
            <a:ext cx="2743200" cy="365125"/>
          </a:xfrm>
          <a:prstGeom prst="rect">
            <a:avLst/>
          </a:prstGeom>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E3BD21E-A314-46E2-A0DD-353E032B2DBB}" type="slidenum">
              <a:rPr lang="de-DE" sz="1200" kern="1200" smtClean="0">
                <a:solidFill>
                  <a:schemeClr val="tx1">
                    <a:tint val="75000"/>
                  </a:schemeClr>
                </a:solidFill>
                <a:latin typeface="+mn-lt"/>
                <a:ea typeface="+mn-ea"/>
                <a:cs typeface="+mn-cs"/>
              </a:rPr>
              <a:pPr algn="r"/>
              <a:t>‹Nr.›</a:t>
            </a:fld>
            <a:endParaRPr lang="de-DE" sz="1200" kern="1200" dirty="0">
              <a:solidFill>
                <a:schemeClr val="tx1">
                  <a:tint val="75000"/>
                </a:schemeClr>
              </a:solidFill>
              <a:latin typeface="+mn-lt"/>
              <a:ea typeface="+mn-ea"/>
              <a:cs typeface="+mn-cs"/>
            </a:endParaRPr>
          </a:p>
        </p:txBody>
      </p:sp>
      <p:pic>
        <p:nvPicPr>
          <p:cNvPr id="6" name="Grafik 5">
            <a:extLst>
              <a:ext uri="{FF2B5EF4-FFF2-40B4-BE49-F238E27FC236}">
                <a16:creationId xmlns:a16="http://schemas.microsoft.com/office/drawing/2014/main" id="{9D9ED6E1-4A1C-4795-A95B-618854B782F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024434" y="6383603"/>
            <a:ext cx="329366" cy="337872"/>
          </a:xfrm>
          <a:prstGeom prst="rect">
            <a:avLst/>
          </a:prstGeom>
        </p:spPr>
      </p:pic>
      <p:cxnSp>
        <p:nvCxnSpPr>
          <p:cNvPr id="8" name="Gerader Verbinder 7">
            <a:extLst>
              <a:ext uri="{FF2B5EF4-FFF2-40B4-BE49-F238E27FC236}">
                <a16:creationId xmlns:a16="http://schemas.microsoft.com/office/drawing/2014/main" id="{ADD8B1C7-B58E-464D-8125-6DB91CFB3E65}"/>
              </a:ext>
            </a:extLst>
          </p:cNvPr>
          <p:cNvCxnSpPr/>
          <p:nvPr userDrawn="1"/>
        </p:nvCxnSpPr>
        <p:spPr>
          <a:xfrm>
            <a:off x="838200" y="6262080"/>
            <a:ext cx="105156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Inhaltsplatzhalter 6">
            <a:extLst>
              <a:ext uri="{FF2B5EF4-FFF2-40B4-BE49-F238E27FC236}">
                <a16:creationId xmlns:a16="http://schemas.microsoft.com/office/drawing/2014/main" id="{E7E1FE93-0E34-4C0B-BB31-E1A21359804C}"/>
              </a:ext>
            </a:extLst>
          </p:cNvPr>
          <p:cNvSpPr>
            <a:spLocks noGrp="1"/>
          </p:cNvSpPr>
          <p:nvPr>
            <p:ph sz="quarter" idx="12"/>
          </p:nvPr>
        </p:nvSpPr>
        <p:spPr>
          <a:xfrm>
            <a:off x="1254125" y="904875"/>
            <a:ext cx="9680575" cy="4665663"/>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26285515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Datumsplatzhalter 3"/>
          <p:cNvSpPr>
            <a:spLocks noGrp="1"/>
          </p:cNvSpPr>
          <p:nvPr>
            <p:ph type="dt" sz="half" idx="2"/>
          </p:nvPr>
        </p:nvSpPr>
        <p:spPr>
          <a:xfrm>
            <a:off x="838200" y="6356350"/>
            <a:ext cx="792000" cy="365125"/>
          </a:xfrm>
          <a:prstGeom prst="rect">
            <a:avLst/>
          </a:prstGeom>
        </p:spPr>
        <p:txBody>
          <a:bodyPr vert="horz" lIns="36000" tIns="45720" rIns="36000" bIns="45720" rtlCol="0" anchor="ctr"/>
          <a:lstStyle>
            <a:lvl1pPr algn="l">
              <a:defRPr sz="1050">
                <a:solidFill>
                  <a:schemeClr val="tx1">
                    <a:tint val="75000"/>
                  </a:schemeClr>
                </a:solidFill>
              </a:defRPr>
            </a:lvl1pPr>
          </a:lstStyle>
          <a:p>
            <a:fld id="{3A30A418-E071-43B3-84F8-8A19CFA05ED5}" type="datetime1">
              <a:rPr lang="de-DE" smtClean="0"/>
              <a:t>07.07.2025</a:t>
            </a:fld>
            <a:endParaRPr lang="de-DE" dirty="0"/>
          </a:p>
        </p:txBody>
      </p:sp>
      <p:sp>
        <p:nvSpPr>
          <p:cNvPr id="5" name="Fußzeilenplatzhalter 4"/>
          <p:cNvSpPr>
            <a:spLocks noGrp="1"/>
          </p:cNvSpPr>
          <p:nvPr>
            <p:ph type="ftr" sz="quarter" idx="3"/>
          </p:nvPr>
        </p:nvSpPr>
        <p:spPr>
          <a:xfrm>
            <a:off x="1644424" y="6356350"/>
            <a:ext cx="7200000" cy="365125"/>
          </a:xfrm>
          <a:prstGeom prst="rect">
            <a:avLst/>
          </a:prstGeom>
        </p:spPr>
        <p:txBody>
          <a:bodyPr vert="horz" lIns="36000" tIns="45720" rIns="36000" bIns="45720" rtlCol="0" anchor="ctr"/>
          <a:lstStyle>
            <a:lvl1pPr algn="l">
              <a:defRPr sz="1050">
                <a:solidFill>
                  <a:schemeClr val="tx1">
                    <a:tint val="75000"/>
                  </a:schemeClr>
                </a:solidFill>
              </a:defRPr>
            </a:lvl1pPr>
          </a:lstStyle>
          <a:p>
            <a:r>
              <a:rPr lang="de-DE"/>
              <a:t>|    Sachgebiet 13 – Jahresrechnung 2024</a:t>
            </a:r>
            <a:endParaRPr lang="de-DE" dirty="0"/>
          </a:p>
        </p:txBody>
      </p:sp>
      <p:pic>
        <p:nvPicPr>
          <p:cNvPr id="8" name="Grafik 7">
            <a:extLst>
              <a:ext uri="{FF2B5EF4-FFF2-40B4-BE49-F238E27FC236}">
                <a16:creationId xmlns:a16="http://schemas.microsoft.com/office/drawing/2014/main" id="{7294F8A3-366B-40B1-BC59-EE386ACCC8B6}"/>
              </a:ext>
            </a:extLst>
          </p:cNvPr>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838200" y="0"/>
            <a:ext cx="1980000" cy="88000"/>
          </a:xfrm>
          <a:prstGeom prst="rect">
            <a:avLst/>
          </a:prstGeom>
        </p:spPr>
      </p:pic>
      <p:sp>
        <p:nvSpPr>
          <p:cNvPr id="11" name="Titelplatzhalter 10">
            <a:extLst>
              <a:ext uri="{FF2B5EF4-FFF2-40B4-BE49-F238E27FC236}">
                <a16:creationId xmlns:a16="http://schemas.microsoft.com/office/drawing/2014/main" id="{7BBECDB7-97BB-4A9D-B23B-61486D8C0AB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Tree>
    <p:extLst>
      <p:ext uri="{BB962C8B-B14F-4D97-AF65-F5344CB8AC3E}">
        <p14:creationId xmlns:p14="http://schemas.microsoft.com/office/powerpoint/2010/main" val="24398406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56" r:id="rId9"/>
    <p:sldLayoutId id="2147483657" r:id="rId10"/>
    <p:sldLayoutId id="2147483659" r:id="rId11"/>
  </p:sldLayoutIdLst>
  <p:hf sldNum="0" hdr="0"/>
  <p:txStyles>
    <p:titleStyle>
      <a:lvl1pPr algn="l" defTabSz="914400" rtl="0" eaLnBrk="1" latinLnBrk="0" hangingPunct="1">
        <a:lnSpc>
          <a:spcPct val="9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a:bodyPr>
          <a:lstStyle/>
          <a:p>
            <a:r>
              <a:rPr lang="de-DE" dirty="0">
                <a:latin typeface="Fira Sans" panose="020B0503050000020004" pitchFamily="34" charset="0"/>
              </a:rPr>
              <a:t>Jahresrechnung 2024</a:t>
            </a:r>
            <a:br>
              <a:rPr lang="de-DE" dirty="0">
                <a:latin typeface="Fira Sans" panose="020B0503050000020004" pitchFamily="34" charset="0"/>
              </a:rPr>
            </a:br>
            <a:r>
              <a:rPr lang="de-DE" sz="4400" dirty="0">
                <a:latin typeface="Fira Sans" panose="020B0503050000020004" pitchFamily="34" charset="0"/>
              </a:rPr>
              <a:t>des Landkreises Garmisch-Partenkirchen</a:t>
            </a:r>
          </a:p>
        </p:txBody>
      </p:sp>
      <p:sp>
        <p:nvSpPr>
          <p:cNvPr id="3" name="Untertitel 2"/>
          <p:cNvSpPr>
            <a:spLocks noGrp="1"/>
          </p:cNvSpPr>
          <p:nvPr>
            <p:ph type="subTitle" idx="1"/>
          </p:nvPr>
        </p:nvSpPr>
        <p:spPr/>
        <p:txBody>
          <a:bodyPr/>
          <a:lstStyle/>
          <a:p>
            <a:r>
              <a:rPr lang="de-DE" dirty="0">
                <a:latin typeface="Fira Sans" panose="020B0503050000020004" pitchFamily="34" charset="0"/>
              </a:rPr>
              <a:t>Vorlage an den Kreisausschuss </a:t>
            </a:r>
          </a:p>
          <a:p>
            <a:r>
              <a:rPr lang="de-DE" dirty="0">
                <a:latin typeface="Fira Sans" panose="020B0503050000020004" pitchFamily="34" charset="0"/>
              </a:rPr>
              <a:t>am 09.07.2025</a:t>
            </a:r>
          </a:p>
          <a:p>
            <a:r>
              <a:rPr lang="de-DE" dirty="0">
                <a:latin typeface="Fira Sans" panose="020B0503050000020004" pitchFamily="34" charset="0"/>
              </a:rPr>
              <a:t> </a:t>
            </a:r>
          </a:p>
        </p:txBody>
      </p:sp>
    </p:spTree>
    <p:extLst>
      <p:ext uri="{BB962C8B-B14F-4D97-AF65-F5344CB8AC3E}">
        <p14:creationId xmlns:p14="http://schemas.microsoft.com/office/powerpoint/2010/main" val="35233584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38BFC8-7C66-4167-8F2B-A662E30E40FC}"/>
              </a:ext>
            </a:extLst>
          </p:cNvPr>
          <p:cNvSpPr>
            <a:spLocks noGrp="1"/>
          </p:cNvSpPr>
          <p:nvPr>
            <p:ph type="title"/>
          </p:nvPr>
        </p:nvSpPr>
        <p:spPr/>
        <p:txBody>
          <a:bodyPr>
            <a:normAutofit/>
          </a:bodyPr>
          <a:lstStyle/>
          <a:p>
            <a:r>
              <a:rPr lang="de-DE" dirty="0"/>
              <a:t>Feststellung des Ergebnisses</a:t>
            </a:r>
          </a:p>
        </p:txBody>
      </p:sp>
      <p:sp>
        <p:nvSpPr>
          <p:cNvPr id="4" name="Datumsplatzhalter 3">
            <a:extLst>
              <a:ext uri="{FF2B5EF4-FFF2-40B4-BE49-F238E27FC236}">
                <a16:creationId xmlns:a16="http://schemas.microsoft.com/office/drawing/2014/main" id="{70D74B81-E84F-4785-8D15-34EC229DFEAB}"/>
              </a:ext>
            </a:extLst>
          </p:cNvPr>
          <p:cNvSpPr>
            <a:spLocks noGrp="1"/>
          </p:cNvSpPr>
          <p:nvPr>
            <p:ph type="dt" sz="half" idx="10"/>
          </p:nvPr>
        </p:nvSpPr>
        <p:spPr/>
        <p:txBody>
          <a:bodyPr/>
          <a:lstStyle/>
          <a:p>
            <a:fld id="{08ADE167-BDC5-4851-B70A-E04B82535DAE}" type="datetime1">
              <a:rPr lang="de-DE" smtClean="0"/>
              <a:t>07.07.2025</a:t>
            </a:fld>
            <a:endParaRPr lang="de-DE"/>
          </a:p>
        </p:txBody>
      </p:sp>
      <p:sp>
        <p:nvSpPr>
          <p:cNvPr id="5" name="Fußzeilenplatzhalter 4">
            <a:extLst>
              <a:ext uri="{FF2B5EF4-FFF2-40B4-BE49-F238E27FC236}">
                <a16:creationId xmlns:a16="http://schemas.microsoft.com/office/drawing/2014/main" id="{B988B87E-5AE9-49D4-B3AD-38575B894D86}"/>
              </a:ext>
            </a:extLst>
          </p:cNvPr>
          <p:cNvSpPr>
            <a:spLocks noGrp="1"/>
          </p:cNvSpPr>
          <p:nvPr>
            <p:ph type="ftr" sz="quarter" idx="11"/>
          </p:nvPr>
        </p:nvSpPr>
        <p:spPr/>
        <p:txBody>
          <a:bodyPr/>
          <a:lstStyle/>
          <a:p>
            <a:r>
              <a:rPr lang="de-DE" dirty="0"/>
              <a:t>|    Sachgebiet 13 – Jahresrechnung 2024</a:t>
            </a:r>
          </a:p>
        </p:txBody>
      </p:sp>
      <p:pic>
        <p:nvPicPr>
          <p:cNvPr id="6" name="Inhaltsplatzhalter 5">
            <a:extLst>
              <a:ext uri="{FF2B5EF4-FFF2-40B4-BE49-F238E27FC236}">
                <a16:creationId xmlns:a16="http://schemas.microsoft.com/office/drawing/2014/main" id="{E3CBA319-8F0C-4E3B-800A-EE931D55346F}"/>
              </a:ext>
            </a:extLst>
          </p:cNvPr>
          <p:cNvPicPr>
            <a:picLocks noGrp="1"/>
          </p:cNvPicPr>
          <p:nvPr>
            <p:ph idx="1"/>
          </p:nvPr>
        </p:nvPicPr>
        <p:blipFill>
          <a:blip r:embed="rId2"/>
          <a:stretch>
            <a:fillRect/>
          </a:stretch>
        </p:blipFill>
        <p:spPr>
          <a:xfrm>
            <a:off x="2727996" y="1690688"/>
            <a:ext cx="6736008" cy="4351338"/>
          </a:xfrm>
          <a:prstGeom prst="rect">
            <a:avLst/>
          </a:prstGeom>
        </p:spPr>
      </p:pic>
    </p:spTree>
    <p:extLst>
      <p:ext uri="{BB962C8B-B14F-4D97-AF65-F5344CB8AC3E}">
        <p14:creationId xmlns:p14="http://schemas.microsoft.com/office/powerpoint/2010/main" val="39081854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2FE6192-F3F9-4964-AE2E-C8B9A24A810F}"/>
              </a:ext>
            </a:extLst>
          </p:cNvPr>
          <p:cNvSpPr>
            <a:spLocks noGrp="1"/>
          </p:cNvSpPr>
          <p:nvPr>
            <p:ph type="title"/>
          </p:nvPr>
        </p:nvSpPr>
        <p:spPr/>
        <p:txBody>
          <a:bodyPr>
            <a:normAutofit/>
          </a:bodyPr>
          <a:lstStyle/>
          <a:p>
            <a:r>
              <a:rPr lang="de-DE" dirty="0"/>
              <a:t>Planvergleich</a:t>
            </a:r>
          </a:p>
        </p:txBody>
      </p:sp>
      <p:sp>
        <p:nvSpPr>
          <p:cNvPr id="3" name="Inhaltsplatzhalter 2">
            <a:extLst>
              <a:ext uri="{FF2B5EF4-FFF2-40B4-BE49-F238E27FC236}">
                <a16:creationId xmlns:a16="http://schemas.microsoft.com/office/drawing/2014/main" id="{BAE8135C-10D0-49FA-A3BE-E35E56E04AC1}"/>
              </a:ext>
            </a:extLst>
          </p:cNvPr>
          <p:cNvSpPr>
            <a:spLocks noGrp="1"/>
          </p:cNvSpPr>
          <p:nvPr>
            <p:ph idx="1"/>
          </p:nvPr>
        </p:nvSpPr>
        <p:spPr/>
        <p:txBody>
          <a:bodyPr/>
          <a:lstStyle/>
          <a:p>
            <a:endParaRPr lang="de-DE" dirty="0">
              <a:latin typeface="Fira Sans" panose="020B0503050000020004" pitchFamily="34" charset="0"/>
            </a:endParaRPr>
          </a:p>
          <a:p>
            <a:endParaRPr lang="de-DE" dirty="0"/>
          </a:p>
        </p:txBody>
      </p:sp>
      <p:sp>
        <p:nvSpPr>
          <p:cNvPr id="4" name="Datumsplatzhalter 3">
            <a:extLst>
              <a:ext uri="{FF2B5EF4-FFF2-40B4-BE49-F238E27FC236}">
                <a16:creationId xmlns:a16="http://schemas.microsoft.com/office/drawing/2014/main" id="{FF8FF99B-92FF-451E-9847-A2C06202235B}"/>
              </a:ext>
            </a:extLst>
          </p:cNvPr>
          <p:cNvSpPr>
            <a:spLocks noGrp="1"/>
          </p:cNvSpPr>
          <p:nvPr>
            <p:ph type="dt" sz="half" idx="10"/>
          </p:nvPr>
        </p:nvSpPr>
        <p:spPr/>
        <p:txBody>
          <a:bodyPr/>
          <a:lstStyle/>
          <a:p>
            <a:fld id="{23AFD348-C447-4101-8E05-2ACFA7B5651C}" type="datetime1">
              <a:rPr lang="de-DE" smtClean="0"/>
              <a:t>07.07.2025</a:t>
            </a:fld>
            <a:endParaRPr lang="de-DE"/>
          </a:p>
        </p:txBody>
      </p:sp>
      <p:sp>
        <p:nvSpPr>
          <p:cNvPr id="5" name="Fußzeilenplatzhalter 4">
            <a:extLst>
              <a:ext uri="{FF2B5EF4-FFF2-40B4-BE49-F238E27FC236}">
                <a16:creationId xmlns:a16="http://schemas.microsoft.com/office/drawing/2014/main" id="{A95988A4-29B1-402F-A240-DBC97606CCE9}"/>
              </a:ext>
            </a:extLst>
          </p:cNvPr>
          <p:cNvSpPr>
            <a:spLocks noGrp="1"/>
          </p:cNvSpPr>
          <p:nvPr>
            <p:ph type="ftr" sz="quarter" idx="11"/>
          </p:nvPr>
        </p:nvSpPr>
        <p:spPr/>
        <p:txBody>
          <a:bodyPr/>
          <a:lstStyle/>
          <a:p>
            <a:r>
              <a:rPr lang="de-DE"/>
              <a:t>|    Sachgebiet 13 – Jahresrechnung 2024</a:t>
            </a:r>
            <a:endParaRPr lang="de-DE" dirty="0"/>
          </a:p>
        </p:txBody>
      </p:sp>
      <p:pic>
        <p:nvPicPr>
          <p:cNvPr id="6" name="Grafik 5">
            <a:extLst>
              <a:ext uri="{FF2B5EF4-FFF2-40B4-BE49-F238E27FC236}">
                <a16:creationId xmlns:a16="http://schemas.microsoft.com/office/drawing/2014/main" id="{7EF4CB6D-6E4B-4253-8968-F3DF02D99FD8}"/>
              </a:ext>
            </a:extLst>
          </p:cNvPr>
          <p:cNvPicPr>
            <a:picLocks noChangeAspect="1"/>
          </p:cNvPicPr>
          <p:nvPr/>
        </p:nvPicPr>
        <p:blipFill>
          <a:blip r:embed="rId2"/>
          <a:stretch>
            <a:fillRect/>
          </a:stretch>
        </p:blipFill>
        <p:spPr>
          <a:xfrm>
            <a:off x="2679390" y="1944762"/>
            <a:ext cx="6833220" cy="3399026"/>
          </a:xfrm>
          <a:prstGeom prst="rect">
            <a:avLst/>
          </a:prstGeom>
        </p:spPr>
      </p:pic>
    </p:spTree>
    <p:extLst>
      <p:ext uri="{BB962C8B-B14F-4D97-AF65-F5344CB8AC3E}">
        <p14:creationId xmlns:p14="http://schemas.microsoft.com/office/powerpoint/2010/main" val="1264330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AA52CF-EEE1-4C30-9F2A-B30EE49D56B4}"/>
              </a:ext>
            </a:extLst>
          </p:cNvPr>
          <p:cNvSpPr>
            <a:spLocks noGrp="1"/>
          </p:cNvSpPr>
          <p:nvPr>
            <p:ph type="title"/>
          </p:nvPr>
        </p:nvSpPr>
        <p:spPr/>
        <p:txBody>
          <a:bodyPr/>
          <a:lstStyle/>
          <a:p>
            <a:r>
              <a:rPr lang="de-DE" sz="4300" dirty="0">
                <a:solidFill>
                  <a:prstClr val="black"/>
                </a:solidFill>
              </a:rPr>
              <a:t>Der Verwaltungshaushalt 2024</a:t>
            </a:r>
            <a:endParaRPr lang="de-DE" dirty="0"/>
          </a:p>
        </p:txBody>
      </p:sp>
      <p:sp>
        <p:nvSpPr>
          <p:cNvPr id="3" name="Inhaltsplatzhalter 2">
            <a:extLst>
              <a:ext uri="{FF2B5EF4-FFF2-40B4-BE49-F238E27FC236}">
                <a16:creationId xmlns:a16="http://schemas.microsoft.com/office/drawing/2014/main" id="{BFB88686-9EC4-4770-9C9B-EDEAD85647B5}"/>
              </a:ext>
            </a:extLst>
          </p:cNvPr>
          <p:cNvSpPr>
            <a:spLocks noGrp="1"/>
          </p:cNvSpPr>
          <p:nvPr>
            <p:ph idx="1"/>
          </p:nvPr>
        </p:nvSpPr>
        <p:spPr/>
        <p:txBody>
          <a:bodyPr/>
          <a:lstStyle/>
          <a:p>
            <a:r>
              <a:rPr lang="de-DE" dirty="0"/>
              <a:t>Entwicklung der Ansätze und Rechnungsergebnisse</a:t>
            </a:r>
          </a:p>
          <a:p>
            <a:pPr lvl="1"/>
            <a:endParaRPr lang="de-DE" sz="1700" dirty="0">
              <a:solidFill>
                <a:prstClr val="black"/>
              </a:solidFill>
              <a:latin typeface="Fira Sans" panose="020B0503050000020004" pitchFamily="34" charset="0"/>
            </a:endParaRPr>
          </a:p>
        </p:txBody>
      </p:sp>
      <p:sp>
        <p:nvSpPr>
          <p:cNvPr id="4" name="Datumsplatzhalter 3">
            <a:extLst>
              <a:ext uri="{FF2B5EF4-FFF2-40B4-BE49-F238E27FC236}">
                <a16:creationId xmlns:a16="http://schemas.microsoft.com/office/drawing/2014/main" id="{3D0309BD-8C8F-4097-99C0-C1C1F5846CC5}"/>
              </a:ext>
            </a:extLst>
          </p:cNvPr>
          <p:cNvSpPr>
            <a:spLocks noGrp="1"/>
          </p:cNvSpPr>
          <p:nvPr>
            <p:ph type="dt" sz="half" idx="10"/>
          </p:nvPr>
        </p:nvSpPr>
        <p:spPr/>
        <p:txBody>
          <a:bodyPr/>
          <a:lstStyle/>
          <a:p>
            <a:fld id="{61D3B833-4E37-42EB-9F61-CCD7575CE8A5}" type="datetime1">
              <a:rPr lang="de-DE" smtClean="0"/>
              <a:t>07.07.2025</a:t>
            </a:fld>
            <a:endParaRPr lang="de-DE"/>
          </a:p>
        </p:txBody>
      </p:sp>
      <p:sp>
        <p:nvSpPr>
          <p:cNvPr id="5" name="Fußzeilenplatzhalter 4">
            <a:extLst>
              <a:ext uri="{FF2B5EF4-FFF2-40B4-BE49-F238E27FC236}">
                <a16:creationId xmlns:a16="http://schemas.microsoft.com/office/drawing/2014/main" id="{6BEC8411-AF54-4AE8-960C-012FDE787D38}"/>
              </a:ext>
            </a:extLst>
          </p:cNvPr>
          <p:cNvSpPr>
            <a:spLocks noGrp="1"/>
          </p:cNvSpPr>
          <p:nvPr>
            <p:ph type="ftr" sz="quarter" idx="11"/>
          </p:nvPr>
        </p:nvSpPr>
        <p:spPr/>
        <p:txBody>
          <a:bodyPr/>
          <a:lstStyle/>
          <a:p>
            <a:r>
              <a:rPr lang="de-DE"/>
              <a:t>|    Sachgebiet 13 – Jahresrechnung 2024</a:t>
            </a:r>
            <a:endParaRPr lang="de-DE" dirty="0"/>
          </a:p>
        </p:txBody>
      </p:sp>
      <p:pic>
        <p:nvPicPr>
          <p:cNvPr id="6" name="Grafik 5">
            <a:extLst>
              <a:ext uri="{FF2B5EF4-FFF2-40B4-BE49-F238E27FC236}">
                <a16:creationId xmlns:a16="http://schemas.microsoft.com/office/drawing/2014/main" id="{7EA83E70-9CA4-4972-998E-92675C949460}"/>
              </a:ext>
            </a:extLst>
          </p:cNvPr>
          <p:cNvPicPr>
            <a:picLocks noChangeAspect="1"/>
          </p:cNvPicPr>
          <p:nvPr/>
        </p:nvPicPr>
        <p:blipFill>
          <a:blip r:embed="rId2"/>
          <a:stretch>
            <a:fillRect/>
          </a:stretch>
        </p:blipFill>
        <p:spPr>
          <a:xfrm>
            <a:off x="1568989" y="2239861"/>
            <a:ext cx="8425619" cy="3937102"/>
          </a:xfrm>
          <a:prstGeom prst="rect">
            <a:avLst/>
          </a:prstGeom>
        </p:spPr>
      </p:pic>
    </p:spTree>
    <p:extLst>
      <p:ext uri="{BB962C8B-B14F-4D97-AF65-F5344CB8AC3E}">
        <p14:creationId xmlns:p14="http://schemas.microsoft.com/office/powerpoint/2010/main" val="31962833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639C12E-B325-4AD9-9264-B42FC76FC82E}"/>
              </a:ext>
            </a:extLst>
          </p:cNvPr>
          <p:cNvSpPr>
            <a:spLocks noGrp="1"/>
          </p:cNvSpPr>
          <p:nvPr>
            <p:ph type="title"/>
          </p:nvPr>
        </p:nvSpPr>
        <p:spPr/>
        <p:txBody>
          <a:bodyPr/>
          <a:lstStyle/>
          <a:p>
            <a:r>
              <a:rPr lang="de-DE" sz="4300" dirty="0">
                <a:solidFill>
                  <a:prstClr val="black"/>
                </a:solidFill>
              </a:rPr>
              <a:t>Zuführung zum Vermögenshaushalt</a:t>
            </a:r>
            <a:endParaRPr lang="de-DE" dirty="0"/>
          </a:p>
        </p:txBody>
      </p:sp>
      <p:pic>
        <p:nvPicPr>
          <p:cNvPr id="6" name="Inhaltsplatzhalter 5">
            <a:extLst>
              <a:ext uri="{FF2B5EF4-FFF2-40B4-BE49-F238E27FC236}">
                <a16:creationId xmlns:a16="http://schemas.microsoft.com/office/drawing/2014/main" id="{67D83CE8-04EF-4896-AB94-035DB00BE8AC}"/>
              </a:ext>
            </a:extLst>
          </p:cNvPr>
          <p:cNvPicPr>
            <a:picLocks noGrp="1" noChangeAspect="1"/>
          </p:cNvPicPr>
          <p:nvPr>
            <p:ph idx="1"/>
          </p:nvPr>
        </p:nvPicPr>
        <p:blipFill>
          <a:blip r:embed="rId2"/>
          <a:stretch>
            <a:fillRect/>
          </a:stretch>
        </p:blipFill>
        <p:spPr>
          <a:xfrm>
            <a:off x="1916724" y="1946246"/>
            <a:ext cx="7495746" cy="3449130"/>
          </a:xfrm>
          <a:prstGeom prst="rect">
            <a:avLst/>
          </a:prstGeom>
        </p:spPr>
      </p:pic>
      <p:sp>
        <p:nvSpPr>
          <p:cNvPr id="4" name="Datumsplatzhalter 3">
            <a:extLst>
              <a:ext uri="{FF2B5EF4-FFF2-40B4-BE49-F238E27FC236}">
                <a16:creationId xmlns:a16="http://schemas.microsoft.com/office/drawing/2014/main" id="{3DC47E8F-B3A1-475F-8C75-BA1ECA44DE21}"/>
              </a:ext>
            </a:extLst>
          </p:cNvPr>
          <p:cNvSpPr>
            <a:spLocks noGrp="1"/>
          </p:cNvSpPr>
          <p:nvPr>
            <p:ph type="dt" sz="half" idx="10"/>
          </p:nvPr>
        </p:nvSpPr>
        <p:spPr/>
        <p:txBody>
          <a:bodyPr/>
          <a:lstStyle/>
          <a:p>
            <a:fld id="{51A35B60-BBE6-426A-8978-07C148C505DE}" type="datetime1">
              <a:rPr lang="de-DE" smtClean="0"/>
              <a:t>07.07.2025</a:t>
            </a:fld>
            <a:endParaRPr lang="de-DE"/>
          </a:p>
        </p:txBody>
      </p:sp>
      <p:sp>
        <p:nvSpPr>
          <p:cNvPr id="5" name="Fußzeilenplatzhalter 4">
            <a:extLst>
              <a:ext uri="{FF2B5EF4-FFF2-40B4-BE49-F238E27FC236}">
                <a16:creationId xmlns:a16="http://schemas.microsoft.com/office/drawing/2014/main" id="{4191B7FC-AECB-49DA-B46B-B7938F2C9D12}"/>
              </a:ext>
            </a:extLst>
          </p:cNvPr>
          <p:cNvSpPr>
            <a:spLocks noGrp="1"/>
          </p:cNvSpPr>
          <p:nvPr>
            <p:ph type="ftr" sz="quarter" idx="11"/>
          </p:nvPr>
        </p:nvSpPr>
        <p:spPr/>
        <p:txBody>
          <a:bodyPr/>
          <a:lstStyle/>
          <a:p>
            <a:r>
              <a:rPr lang="de-DE" dirty="0"/>
              <a:t>|    Sachgebiet 13 – Jahresrechnung 2024</a:t>
            </a:r>
          </a:p>
        </p:txBody>
      </p:sp>
    </p:spTree>
    <p:extLst>
      <p:ext uri="{BB962C8B-B14F-4D97-AF65-F5344CB8AC3E}">
        <p14:creationId xmlns:p14="http://schemas.microsoft.com/office/powerpoint/2010/main" val="20536510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BD68795-0E8D-4814-987B-909B2A886DE5}"/>
              </a:ext>
            </a:extLst>
          </p:cNvPr>
          <p:cNvSpPr>
            <a:spLocks noGrp="1"/>
          </p:cNvSpPr>
          <p:nvPr>
            <p:ph type="title"/>
          </p:nvPr>
        </p:nvSpPr>
        <p:spPr/>
        <p:txBody>
          <a:bodyPr/>
          <a:lstStyle/>
          <a:p>
            <a:r>
              <a:rPr lang="de-DE" dirty="0"/>
              <a:t>Planabweichungen </a:t>
            </a:r>
            <a:r>
              <a:rPr lang="de-DE" dirty="0" err="1"/>
              <a:t>VerwaltungsHH</a:t>
            </a:r>
            <a:endParaRPr lang="de-DE" dirty="0"/>
          </a:p>
        </p:txBody>
      </p:sp>
      <p:sp>
        <p:nvSpPr>
          <p:cNvPr id="3" name="Inhaltsplatzhalter 2">
            <a:extLst>
              <a:ext uri="{FF2B5EF4-FFF2-40B4-BE49-F238E27FC236}">
                <a16:creationId xmlns:a16="http://schemas.microsoft.com/office/drawing/2014/main" id="{210891C7-8D5C-4C8E-85C3-47B8CCD10B01}"/>
              </a:ext>
            </a:extLst>
          </p:cNvPr>
          <p:cNvSpPr>
            <a:spLocks noGrp="1"/>
          </p:cNvSpPr>
          <p:nvPr>
            <p:ph idx="1"/>
          </p:nvPr>
        </p:nvSpPr>
        <p:spPr/>
        <p:txBody>
          <a:bodyPr/>
          <a:lstStyle/>
          <a:p>
            <a:r>
              <a:rPr lang="de-DE" dirty="0"/>
              <a:t>Größere Abweichungen im Verwaltungshaushalt </a:t>
            </a:r>
            <a:r>
              <a:rPr lang="de-DE" sz="1600" dirty="0"/>
              <a:t>(Ausgaben)</a:t>
            </a:r>
            <a:r>
              <a:rPr lang="de-DE" dirty="0"/>
              <a:t>:</a:t>
            </a:r>
          </a:p>
          <a:p>
            <a:r>
              <a:rPr lang="de-DE" sz="2400" dirty="0"/>
              <a:t>Zuführung zum Vermögenshaushalt 			+ 1,23 Mio. Euro</a:t>
            </a:r>
          </a:p>
          <a:p>
            <a:r>
              <a:rPr lang="de-DE" sz="2400" dirty="0"/>
              <a:t>Personalausgaben					+    75 Tsd. Euro</a:t>
            </a:r>
          </a:p>
          <a:p>
            <a:r>
              <a:rPr lang="de-DE" sz="2400" dirty="0"/>
              <a:t>Jugendhilfe							+  529 Tsd. Euro</a:t>
            </a:r>
          </a:p>
          <a:p>
            <a:r>
              <a:rPr lang="de-DE" sz="2400" dirty="0"/>
              <a:t>ÖPNV							+  430 Tsd. Euro</a:t>
            </a:r>
          </a:p>
          <a:p>
            <a:r>
              <a:rPr lang="de-DE" sz="2400" dirty="0"/>
              <a:t>Bauunterhalt						-   173 Tsd. Euro</a:t>
            </a:r>
          </a:p>
          <a:p>
            <a:r>
              <a:rPr lang="de-DE" sz="2400" dirty="0"/>
              <a:t>IT-Bedarf							-   152 Tsd. Euro</a:t>
            </a:r>
          </a:p>
          <a:p>
            <a:r>
              <a:rPr lang="de-DE" sz="2400" dirty="0"/>
              <a:t>Schülerbeförderung					-   106 Tsd. Euro</a:t>
            </a:r>
          </a:p>
          <a:p>
            <a:r>
              <a:rPr lang="de-DE" sz="2400" dirty="0"/>
              <a:t>Zinsen							-   143 Tsd. Euro</a:t>
            </a:r>
          </a:p>
          <a:p>
            <a:endParaRPr lang="de-DE" dirty="0"/>
          </a:p>
        </p:txBody>
      </p:sp>
      <p:sp>
        <p:nvSpPr>
          <p:cNvPr id="4" name="Datumsplatzhalter 3">
            <a:extLst>
              <a:ext uri="{FF2B5EF4-FFF2-40B4-BE49-F238E27FC236}">
                <a16:creationId xmlns:a16="http://schemas.microsoft.com/office/drawing/2014/main" id="{8B8A6AFD-8E0B-432B-B63E-B3D3205D153F}"/>
              </a:ext>
            </a:extLst>
          </p:cNvPr>
          <p:cNvSpPr>
            <a:spLocks noGrp="1"/>
          </p:cNvSpPr>
          <p:nvPr>
            <p:ph type="dt" sz="half" idx="10"/>
          </p:nvPr>
        </p:nvSpPr>
        <p:spPr/>
        <p:txBody>
          <a:bodyPr/>
          <a:lstStyle/>
          <a:p>
            <a:fld id="{4307B9C4-ED5A-4AF9-98EF-DC5E700CF885}" type="datetime1">
              <a:rPr lang="de-DE" smtClean="0"/>
              <a:t>07.07.2025</a:t>
            </a:fld>
            <a:endParaRPr lang="de-DE"/>
          </a:p>
        </p:txBody>
      </p:sp>
      <p:sp>
        <p:nvSpPr>
          <p:cNvPr id="5" name="Fußzeilenplatzhalter 4">
            <a:extLst>
              <a:ext uri="{FF2B5EF4-FFF2-40B4-BE49-F238E27FC236}">
                <a16:creationId xmlns:a16="http://schemas.microsoft.com/office/drawing/2014/main" id="{65C4CAFC-0183-415A-9D36-55F83B75B3B8}"/>
              </a:ext>
            </a:extLst>
          </p:cNvPr>
          <p:cNvSpPr>
            <a:spLocks noGrp="1"/>
          </p:cNvSpPr>
          <p:nvPr>
            <p:ph type="ftr" sz="quarter" idx="11"/>
          </p:nvPr>
        </p:nvSpPr>
        <p:spPr/>
        <p:txBody>
          <a:bodyPr/>
          <a:lstStyle/>
          <a:p>
            <a:r>
              <a:rPr lang="de-DE"/>
              <a:t>|    Sachgebiet 13 – Jahresrechnung 2024</a:t>
            </a:r>
            <a:endParaRPr lang="de-DE" dirty="0"/>
          </a:p>
        </p:txBody>
      </p:sp>
    </p:spTree>
    <p:extLst>
      <p:ext uri="{BB962C8B-B14F-4D97-AF65-F5344CB8AC3E}">
        <p14:creationId xmlns:p14="http://schemas.microsoft.com/office/powerpoint/2010/main" val="5938703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BD68795-0E8D-4814-987B-909B2A886DE5}"/>
              </a:ext>
            </a:extLst>
          </p:cNvPr>
          <p:cNvSpPr>
            <a:spLocks noGrp="1"/>
          </p:cNvSpPr>
          <p:nvPr>
            <p:ph type="title"/>
          </p:nvPr>
        </p:nvSpPr>
        <p:spPr/>
        <p:txBody>
          <a:bodyPr/>
          <a:lstStyle/>
          <a:p>
            <a:r>
              <a:rPr lang="de-DE" dirty="0"/>
              <a:t>Planabweichungen </a:t>
            </a:r>
            <a:r>
              <a:rPr lang="de-DE" dirty="0" err="1"/>
              <a:t>VerwaltungsHH</a:t>
            </a:r>
            <a:endParaRPr lang="de-DE" dirty="0"/>
          </a:p>
        </p:txBody>
      </p:sp>
      <p:sp>
        <p:nvSpPr>
          <p:cNvPr id="3" name="Inhaltsplatzhalter 2">
            <a:extLst>
              <a:ext uri="{FF2B5EF4-FFF2-40B4-BE49-F238E27FC236}">
                <a16:creationId xmlns:a16="http://schemas.microsoft.com/office/drawing/2014/main" id="{210891C7-8D5C-4C8E-85C3-47B8CCD10B01}"/>
              </a:ext>
            </a:extLst>
          </p:cNvPr>
          <p:cNvSpPr>
            <a:spLocks noGrp="1"/>
          </p:cNvSpPr>
          <p:nvPr>
            <p:ph idx="1"/>
          </p:nvPr>
        </p:nvSpPr>
        <p:spPr/>
        <p:txBody>
          <a:bodyPr>
            <a:normAutofit/>
          </a:bodyPr>
          <a:lstStyle/>
          <a:p>
            <a:r>
              <a:rPr lang="de-DE" dirty="0"/>
              <a:t>Größere Abweichungen im Verwaltungshaushalt </a:t>
            </a:r>
            <a:r>
              <a:rPr lang="de-DE" sz="1600" dirty="0"/>
              <a:t>(Einnahmen)</a:t>
            </a:r>
            <a:r>
              <a:rPr lang="de-DE" dirty="0"/>
              <a:t>:</a:t>
            </a:r>
          </a:p>
          <a:p>
            <a:r>
              <a:rPr lang="de-DE" sz="2400" dirty="0"/>
              <a:t>Überlassung Aufkommen Grunderwerbssteuer	+ 242 Tsd. Euro</a:t>
            </a:r>
          </a:p>
          <a:p>
            <a:r>
              <a:rPr lang="de-DE" sz="2400" dirty="0"/>
              <a:t>Überlassenes Kostenaufkommen			+ 339 Tsd. Euro</a:t>
            </a:r>
          </a:p>
          <a:p>
            <a:r>
              <a:rPr lang="de-DE" sz="2400" dirty="0"/>
              <a:t>Erstattung ÖPNV (Gemeinden)				+ 200 Tsd. Euro</a:t>
            </a:r>
          </a:p>
          <a:p>
            <a:r>
              <a:rPr lang="de-DE" sz="2400" dirty="0"/>
              <a:t>Erstattung ÖPNV (Land)					+ 378 Tsd. Euro</a:t>
            </a:r>
          </a:p>
          <a:p>
            <a:r>
              <a:rPr lang="de-DE" sz="2400" dirty="0"/>
              <a:t>Erstattung Land f. IT-Administration </a:t>
            </a:r>
          </a:p>
          <a:p>
            <a:pPr marL="0" indent="0">
              <a:buNone/>
            </a:pPr>
            <a:r>
              <a:rPr lang="de-DE" sz="2400" dirty="0"/>
              <a:t>   Digitalpakt Schule					+ 211 Tsd. Euro</a:t>
            </a:r>
          </a:p>
          <a:p>
            <a:pPr marL="0" indent="0">
              <a:buNone/>
            </a:pPr>
            <a:endParaRPr lang="de-DE" dirty="0"/>
          </a:p>
        </p:txBody>
      </p:sp>
      <p:sp>
        <p:nvSpPr>
          <p:cNvPr id="4" name="Datumsplatzhalter 3">
            <a:extLst>
              <a:ext uri="{FF2B5EF4-FFF2-40B4-BE49-F238E27FC236}">
                <a16:creationId xmlns:a16="http://schemas.microsoft.com/office/drawing/2014/main" id="{8B8A6AFD-8E0B-432B-B63E-B3D3205D153F}"/>
              </a:ext>
            </a:extLst>
          </p:cNvPr>
          <p:cNvSpPr>
            <a:spLocks noGrp="1"/>
          </p:cNvSpPr>
          <p:nvPr>
            <p:ph type="dt" sz="half" idx="10"/>
          </p:nvPr>
        </p:nvSpPr>
        <p:spPr/>
        <p:txBody>
          <a:bodyPr/>
          <a:lstStyle/>
          <a:p>
            <a:fld id="{1B9F7B93-99DF-4F84-A441-3C35FB079397}" type="datetime1">
              <a:rPr lang="de-DE" smtClean="0"/>
              <a:t>07.07.2025</a:t>
            </a:fld>
            <a:endParaRPr lang="de-DE"/>
          </a:p>
        </p:txBody>
      </p:sp>
      <p:sp>
        <p:nvSpPr>
          <p:cNvPr id="5" name="Fußzeilenplatzhalter 4">
            <a:extLst>
              <a:ext uri="{FF2B5EF4-FFF2-40B4-BE49-F238E27FC236}">
                <a16:creationId xmlns:a16="http://schemas.microsoft.com/office/drawing/2014/main" id="{65C4CAFC-0183-415A-9D36-55F83B75B3B8}"/>
              </a:ext>
            </a:extLst>
          </p:cNvPr>
          <p:cNvSpPr>
            <a:spLocks noGrp="1"/>
          </p:cNvSpPr>
          <p:nvPr>
            <p:ph type="ftr" sz="quarter" idx="11"/>
          </p:nvPr>
        </p:nvSpPr>
        <p:spPr/>
        <p:txBody>
          <a:bodyPr/>
          <a:lstStyle/>
          <a:p>
            <a:r>
              <a:rPr lang="de-DE"/>
              <a:t>|    Sachgebiet 13 – Jahresrechnung 2024</a:t>
            </a:r>
            <a:endParaRPr lang="de-DE" dirty="0"/>
          </a:p>
        </p:txBody>
      </p:sp>
    </p:spTree>
    <p:extLst>
      <p:ext uri="{BB962C8B-B14F-4D97-AF65-F5344CB8AC3E}">
        <p14:creationId xmlns:p14="http://schemas.microsoft.com/office/powerpoint/2010/main" val="26673885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E8CD334-23F9-4429-92F7-A31FF35DB199}"/>
              </a:ext>
            </a:extLst>
          </p:cNvPr>
          <p:cNvSpPr>
            <a:spLocks noGrp="1"/>
          </p:cNvSpPr>
          <p:nvPr>
            <p:ph type="title"/>
          </p:nvPr>
        </p:nvSpPr>
        <p:spPr/>
        <p:txBody>
          <a:bodyPr/>
          <a:lstStyle/>
          <a:p>
            <a:r>
              <a:rPr lang="de-DE" dirty="0">
                <a:latin typeface="Fira Sans" panose="020B0503050000020004" pitchFamily="34" charset="0"/>
              </a:rPr>
              <a:t>Der Vermögenshaushalt 2024</a:t>
            </a:r>
            <a:endParaRPr lang="de-DE" dirty="0"/>
          </a:p>
        </p:txBody>
      </p:sp>
      <p:sp>
        <p:nvSpPr>
          <p:cNvPr id="4" name="Datumsplatzhalter 3">
            <a:extLst>
              <a:ext uri="{FF2B5EF4-FFF2-40B4-BE49-F238E27FC236}">
                <a16:creationId xmlns:a16="http://schemas.microsoft.com/office/drawing/2014/main" id="{6B38ECE0-4BE2-479F-94C9-1366E5C87FC1}"/>
              </a:ext>
            </a:extLst>
          </p:cNvPr>
          <p:cNvSpPr>
            <a:spLocks noGrp="1"/>
          </p:cNvSpPr>
          <p:nvPr>
            <p:ph type="dt" sz="half" idx="10"/>
          </p:nvPr>
        </p:nvSpPr>
        <p:spPr/>
        <p:txBody>
          <a:bodyPr/>
          <a:lstStyle/>
          <a:p>
            <a:fld id="{7D01AB6B-9AAC-484C-9EB2-A5EE4664A21B}" type="datetime1">
              <a:rPr lang="de-DE" smtClean="0"/>
              <a:t>07.07.2025</a:t>
            </a:fld>
            <a:endParaRPr lang="de-DE"/>
          </a:p>
        </p:txBody>
      </p:sp>
      <p:sp>
        <p:nvSpPr>
          <p:cNvPr id="5" name="Fußzeilenplatzhalter 4">
            <a:extLst>
              <a:ext uri="{FF2B5EF4-FFF2-40B4-BE49-F238E27FC236}">
                <a16:creationId xmlns:a16="http://schemas.microsoft.com/office/drawing/2014/main" id="{A197412F-3AFD-4C94-892D-26561C2940BC}"/>
              </a:ext>
            </a:extLst>
          </p:cNvPr>
          <p:cNvSpPr>
            <a:spLocks noGrp="1"/>
          </p:cNvSpPr>
          <p:nvPr>
            <p:ph type="ftr" sz="quarter" idx="11"/>
          </p:nvPr>
        </p:nvSpPr>
        <p:spPr/>
        <p:txBody>
          <a:bodyPr/>
          <a:lstStyle/>
          <a:p>
            <a:r>
              <a:rPr lang="de-DE" dirty="0"/>
              <a:t>|    Sachgebiet 13 – Jahresrechnung 2024</a:t>
            </a:r>
          </a:p>
        </p:txBody>
      </p:sp>
      <p:pic>
        <p:nvPicPr>
          <p:cNvPr id="6" name="Inhaltsplatzhalter 5">
            <a:extLst>
              <a:ext uri="{FF2B5EF4-FFF2-40B4-BE49-F238E27FC236}">
                <a16:creationId xmlns:a16="http://schemas.microsoft.com/office/drawing/2014/main" id="{FDA80013-4747-418C-807C-FDB28BBD1887}"/>
              </a:ext>
            </a:extLst>
          </p:cNvPr>
          <p:cNvPicPr>
            <a:picLocks noGrp="1" noChangeAspect="1"/>
          </p:cNvPicPr>
          <p:nvPr>
            <p:ph idx="1"/>
          </p:nvPr>
        </p:nvPicPr>
        <p:blipFill>
          <a:blip r:embed="rId2"/>
          <a:stretch>
            <a:fillRect/>
          </a:stretch>
        </p:blipFill>
        <p:spPr>
          <a:xfrm>
            <a:off x="1843680" y="1560352"/>
            <a:ext cx="7919445" cy="4545967"/>
          </a:xfrm>
          <a:prstGeom prst="rect">
            <a:avLst/>
          </a:prstGeom>
        </p:spPr>
      </p:pic>
    </p:spTree>
    <p:extLst>
      <p:ext uri="{BB962C8B-B14F-4D97-AF65-F5344CB8AC3E}">
        <p14:creationId xmlns:p14="http://schemas.microsoft.com/office/powerpoint/2010/main" val="38459099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645D775-D9D4-4D77-ADE3-AE7FD270710F}"/>
              </a:ext>
            </a:extLst>
          </p:cNvPr>
          <p:cNvSpPr>
            <a:spLocks noGrp="1"/>
          </p:cNvSpPr>
          <p:nvPr>
            <p:ph type="title"/>
          </p:nvPr>
        </p:nvSpPr>
        <p:spPr/>
        <p:txBody>
          <a:bodyPr>
            <a:normAutofit/>
          </a:bodyPr>
          <a:lstStyle/>
          <a:p>
            <a:r>
              <a:rPr lang="de-DE" dirty="0">
                <a:latin typeface="Fira Sans" panose="020B0503050000020004" pitchFamily="34" charset="0"/>
              </a:rPr>
              <a:t>Ausgaben für Baumaßnahmen</a:t>
            </a:r>
            <a:endParaRPr lang="de-DE" dirty="0"/>
          </a:p>
        </p:txBody>
      </p:sp>
      <p:sp>
        <p:nvSpPr>
          <p:cNvPr id="3" name="Inhaltsplatzhalter 2">
            <a:extLst>
              <a:ext uri="{FF2B5EF4-FFF2-40B4-BE49-F238E27FC236}">
                <a16:creationId xmlns:a16="http://schemas.microsoft.com/office/drawing/2014/main" id="{C42B53EF-0D4C-4370-8FB0-57EBFA51EF10}"/>
              </a:ext>
            </a:extLst>
          </p:cNvPr>
          <p:cNvSpPr>
            <a:spLocks noGrp="1"/>
          </p:cNvSpPr>
          <p:nvPr>
            <p:ph idx="1"/>
          </p:nvPr>
        </p:nvSpPr>
        <p:spPr/>
        <p:txBody>
          <a:bodyPr>
            <a:normAutofit fontScale="92500"/>
          </a:bodyPr>
          <a:lstStyle/>
          <a:p>
            <a:pPr marL="0" indent="0">
              <a:lnSpc>
                <a:spcPct val="70000"/>
              </a:lnSpc>
              <a:buNone/>
            </a:pPr>
            <a:r>
              <a:rPr lang="de-DE" sz="1600" dirty="0">
                <a:latin typeface="Fira Sans" panose="020B0503050000020004" pitchFamily="34" charset="0"/>
              </a:rPr>
              <a:t>        </a:t>
            </a:r>
            <a:r>
              <a:rPr lang="de-DE" dirty="0">
                <a:latin typeface="Fira Sans" panose="020B0503050000020004" pitchFamily="34" charset="0"/>
              </a:rPr>
              <a:t>Wesentliche Baumaßnahmen / Investitionen</a:t>
            </a:r>
            <a:endParaRPr lang="de-DE" sz="1600" dirty="0">
              <a:latin typeface="Fira Sans" panose="020B0503050000020004" pitchFamily="34" charset="0"/>
            </a:endParaRPr>
          </a:p>
          <a:p>
            <a:pPr lvl="1">
              <a:lnSpc>
                <a:spcPct val="150000"/>
              </a:lnSpc>
              <a:spcBef>
                <a:spcPts val="1000"/>
              </a:spcBef>
            </a:pPr>
            <a:r>
              <a:rPr lang="de-DE" sz="2200" dirty="0">
                <a:latin typeface="Fira Sans" panose="020B0503050000020004" pitchFamily="34" charset="0"/>
              </a:rPr>
              <a:t>8,6 Mio. Euro - Generalsanierung / Teilneubau der Zugspitz-Realschule</a:t>
            </a:r>
          </a:p>
          <a:p>
            <a:pPr lvl="1">
              <a:lnSpc>
                <a:spcPct val="150000"/>
              </a:lnSpc>
              <a:spcBef>
                <a:spcPts val="1000"/>
              </a:spcBef>
            </a:pPr>
            <a:r>
              <a:rPr lang="de-DE" sz="2200" dirty="0">
                <a:latin typeface="Fira Sans" panose="020B0503050000020004" pitchFamily="34" charset="0"/>
              </a:rPr>
              <a:t>1,45 Mio. Euro – Generalsanierung des Veterinäramts</a:t>
            </a:r>
          </a:p>
          <a:p>
            <a:pPr lvl="1">
              <a:lnSpc>
                <a:spcPct val="150000"/>
              </a:lnSpc>
              <a:spcBef>
                <a:spcPts val="1000"/>
              </a:spcBef>
            </a:pPr>
            <a:r>
              <a:rPr lang="de-DE" sz="2200" dirty="0">
                <a:latin typeface="Fira Sans" panose="020B0503050000020004" pitchFamily="34" charset="0"/>
              </a:rPr>
              <a:t>676 Tsd. Euro – Containeranlage Zugspitz-Realschule</a:t>
            </a:r>
          </a:p>
          <a:p>
            <a:pPr lvl="1">
              <a:lnSpc>
                <a:spcPct val="150000"/>
              </a:lnSpc>
              <a:spcBef>
                <a:spcPts val="1000"/>
              </a:spcBef>
            </a:pPr>
            <a:r>
              <a:rPr lang="de-DE" sz="2200" dirty="0">
                <a:latin typeface="Fira Sans" panose="020B0503050000020004" pitchFamily="34" charset="0"/>
              </a:rPr>
              <a:t>604 Tsd. Euro – Sanierung des staatl. beruflichen Schulzentrums (LED-Sanierung, Brandschutz, ELT)</a:t>
            </a:r>
          </a:p>
          <a:p>
            <a:pPr lvl="1">
              <a:lnSpc>
                <a:spcPct val="150000"/>
              </a:lnSpc>
              <a:spcBef>
                <a:spcPts val="1000"/>
              </a:spcBef>
            </a:pPr>
            <a:r>
              <a:rPr lang="de-DE" sz="2200" dirty="0">
                <a:latin typeface="Fira Sans" panose="020B0503050000020004" pitchFamily="34" charset="0"/>
              </a:rPr>
              <a:t>601 Tsd. Euro – Heizungs- und LED-Sanierung Christophorus-Schule </a:t>
            </a:r>
          </a:p>
          <a:p>
            <a:pPr lvl="1">
              <a:lnSpc>
                <a:spcPct val="150000"/>
              </a:lnSpc>
              <a:spcBef>
                <a:spcPts val="1000"/>
              </a:spcBef>
            </a:pPr>
            <a:r>
              <a:rPr lang="de-DE" sz="2200" dirty="0">
                <a:latin typeface="Fira Sans" panose="020B0503050000020004" pitchFamily="34" charset="0"/>
              </a:rPr>
              <a:t>300 Tsd. Euro – Generalsanierung Werdenfels-Gymnasium (VgV-Verfahren)</a:t>
            </a:r>
          </a:p>
          <a:p>
            <a:pPr marL="457200" lvl="1" indent="0">
              <a:lnSpc>
                <a:spcPct val="70000"/>
              </a:lnSpc>
              <a:spcBef>
                <a:spcPts val="1000"/>
              </a:spcBef>
              <a:buNone/>
            </a:pPr>
            <a:endParaRPr lang="de-DE" sz="1600" dirty="0">
              <a:latin typeface="Fira Sans" panose="020B0503050000020004" pitchFamily="34" charset="0"/>
            </a:endParaRPr>
          </a:p>
          <a:p>
            <a:pPr marL="0" indent="0">
              <a:buNone/>
            </a:pPr>
            <a:endParaRPr lang="de-DE" dirty="0"/>
          </a:p>
        </p:txBody>
      </p:sp>
      <p:sp>
        <p:nvSpPr>
          <p:cNvPr id="4" name="Datumsplatzhalter 3">
            <a:extLst>
              <a:ext uri="{FF2B5EF4-FFF2-40B4-BE49-F238E27FC236}">
                <a16:creationId xmlns:a16="http://schemas.microsoft.com/office/drawing/2014/main" id="{9994B7B6-0AF1-429A-ADE0-6D2342CADC18}"/>
              </a:ext>
            </a:extLst>
          </p:cNvPr>
          <p:cNvSpPr>
            <a:spLocks noGrp="1"/>
          </p:cNvSpPr>
          <p:nvPr>
            <p:ph type="dt" sz="half" idx="10"/>
          </p:nvPr>
        </p:nvSpPr>
        <p:spPr/>
        <p:txBody>
          <a:bodyPr/>
          <a:lstStyle/>
          <a:p>
            <a:fld id="{B29B559E-3F4E-4848-9601-5C2517348E02}" type="datetime1">
              <a:rPr lang="de-DE" smtClean="0"/>
              <a:t>07.07.2025</a:t>
            </a:fld>
            <a:endParaRPr lang="de-DE"/>
          </a:p>
        </p:txBody>
      </p:sp>
      <p:sp>
        <p:nvSpPr>
          <p:cNvPr id="5" name="Fußzeilenplatzhalter 4">
            <a:extLst>
              <a:ext uri="{FF2B5EF4-FFF2-40B4-BE49-F238E27FC236}">
                <a16:creationId xmlns:a16="http://schemas.microsoft.com/office/drawing/2014/main" id="{CF503A21-ED8B-4A3F-ADB1-971F120FC452}"/>
              </a:ext>
            </a:extLst>
          </p:cNvPr>
          <p:cNvSpPr>
            <a:spLocks noGrp="1"/>
          </p:cNvSpPr>
          <p:nvPr>
            <p:ph type="ftr" sz="quarter" idx="11"/>
          </p:nvPr>
        </p:nvSpPr>
        <p:spPr/>
        <p:txBody>
          <a:bodyPr/>
          <a:lstStyle/>
          <a:p>
            <a:r>
              <a:rPr lang="de-DE" dirty="0"/>
              <a:t>|    Sachgebiet 13 – Jahresrechnung 2024</a:t>
            </a:r>
          </a:p>
        </p:txBody>
      </p:sp>
    </p:spTree>
    <p:extLst>
      <p:ext uri="{BB962C8B-B14F-4D97-AF65-F5344CB8AC3E}">
        <p14:creationId xmlns:p14="http://schemas.microsoft.com/office/powerpoint/2010/main" val="890924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645D775-D9D4-4D77-ADE3-AE7FD270710F}"/>
              </a:ext>
            </a:extLst>
          </p:cNvPr>
          <p:cNvSpPr>
            <a:spLocks noGrp="1"/>
          </p:cNvSpPr>
          <p:nvPr>
            <p:ph type="title"/>
          </p:nvPr>
        </p:nvSpPr>
        <p:spPr/>
        <p:txBody>
          <a:bodyPr>
            <a:normAutofit/>
          </a:bodyPr>
          <a:lstStyle/>
          <a:p>
            <a:r>
              <a:rPr lang="de-DE" dirty="0">
                <a:latin typeface="Fira Sans" panose="020B0503050000020004" pitchFamily="34" charset="0"/>
              </a:rPr>
              <a:t>Ausgaben für Baumaßnahmen</a:t>
            </a:r>
            <a:endParaRPr lang="de-DE" dirty="0"/>
          </a:p>
        </p:txBody>
      </p:sp>
      <p:sp>
        <p:nvSpPr>
          <p:cNvPr id="3" name="Inhaltsplatzhalter 2">
            <a:extLst>
              <a:ext uri="{FF2B5EF4-FFF2-40B4-BE49-F238E27FC236}">
                <a16:creationId xmlns:a16="http://schemas.microsoft.com/office/drawing/2014/main" id="{C42B53EF-0D4C-4370-8FB0-57EBFA51EF10}"/>
              </a:ext>
            </a:extLst>
          </p:cNvPr>
          <p:cNvSpPr>
            <a:spLocks noGrp="1"/>
          </p:cNvSpPr>
          <p:nvPr>
            <p:ph idx="1"/>
          </p:nvPr>
        </p:nvSpPr>
        <p:spPr/>
        <p:txBody>
          <a:bodyPr>
            <a:normAutofit fontScale="77500" lnSpcReduction="20000"/>
          </a:bodyPr>
          <a:lstStyle/>
          <a:p>
            <a:pPr marL="0" indent="0">
              <a:lnSpc>
                <a:spcPct val="70000"/>
              </a:lnSpc>
              <a:buNone/>
            </a:pPr>
            <a:r>
              <a:rPr lang="de-DE" sz="1600" dirty="0">
                <a:latin typeface="Fira Sans" panose="020B0503050000020004" pitchFamily="34" charset="0"/>
              </a:rPr>
              <a:t>       </a:t>
            </a:r>
          </a:p>
          <a:p>
            <a:pPr marL="0" indent="0">
              <a:lnSpc>
                <a:spcPct val="70000"/>
              </a:lnSpc>
              <a:buNone/>
            </a:pPr>
            <a:r>
              <a:rPr lang="de-DE" sz="1600" dirty="0">
                <a:latin typeface="Fira Sans" panose="020B0503050000020004" pitchFamily="34" charset="0"/>
              </a:rPr>
              <a:t> </a:t>
            </a:r>
            <a:r>
              <a:rPr lang="de-DE" dirty="0">
                <a:latin typeface="Fira Sans" panose="020B0503050000020004" pitchFamily="34" charset="0"/>
              </a:rPr>
              <a:t>Weitere Baumaßnahmen / Investitionen</a:t>
            </a:r>
            <a:endParaRPr lang="de-DE" sz="1600" dirty="0">
              <a:latin typeface="Fira Sans" panose="020B0503050000020004" pitchFamily="34" charset="0"/>
            </a:endParaRPr>
          </a:p>
          <a:p>
            <a:pPr lvl="1">
              <a:lnSpc>
                <a:spcPct val="150000"/>
              </a:lnSpc>
              <a:spcBef>
                <a:spcPts val="1000"/>
              </a:spcBef>
            </a:pPr>
            <a:r>
              <a:rPr lang="de-DE" sz="2600" dirty="0">
                <a:latin typeface="Fira Sans" panose="020B0503050000020004" pitchFamily="34" charset="0"/>
              </a:rPr>
              <a:t>279 Tsd. Euro – Neubau Kreisgesundheitsamt </a:t>
            </a:r>
          </a:p>
          <a:p>
            <a:pPr lvl="1">
              <a:lnSpc>
                <a:spcPct val="150000"/>
              </a:lnSpc>
              <a:spcBef>
                <a:spcPts val="1000"/>
              </a:spcBef>
            </a:pPr>
            <a:r>
              <a:rPr lang="de-DE" sz="2600" dirty="0">
                <a:latin typeface="Fira Sans" panose="020B0503050000020004" pitchFamily="34" charset="0"/>
              </a:rPr>
              <a:t>171 Tsd. Euro – Abfallbeseitigung – Lagerhalle u. PV-Anlage Deponie Schwaiganger</a:t>
            </a:r>
          </a:p>
          <a:p>
            <a:pPr lvl="1">
              <a:lnSpc>
                <a:spcPct val="150000"/>
              </a:lnSpc>
              <a:spcBef>
                <a:spcPts val="1000"/>
              </a:spcBef>
            </a:pPr>
            <a:r>
              <a:rPr lang="de-DE" sz="2600" dirty="0">
                <a:latin typeface="Fira Sans" panose="020B0503050000020004" pitchFamily="34" charset="0"/>
              </a:rPr>
              <a:t>162 Tsd. Euro – Generalsanierung Altbau staatl. berufliches Schulzentrum (Restabwicklung)</a:t>
            </a:r>
          </a:p>
          <a:p>
            <a:pPr lvl="1">
              <a:lnSpc>
                <a:spcPct val="150000"/>
              </a:lnSpc>
              <a:spcBef>
                <a:spcPts val="1000"/>
              </a:spcBef>
            </a:pPr>
            <a:r>
              <a:rPr lang="de-DE" sz="2600" dirty="0">
                <a:latin typeface="Fira Sans" panose="020B0503050000020004" pitchFamily="34" charset="0"/>
              </a:rPr>
              <a:t>132 Tsd. Euro – LED-Sanierung Schnitzschule Oberammergau </a:t>
            </a:r>
          </a:p>
          <a:p>
            <a:pPr lvl="1">
              <a:lnSpc>
                <a:spcPct val="150000"/>
              </a:lnSpc>
              <a:spcBef>
                <a:spcPts val="1000"/>
              </a:spcBef>
            </a:pPr>
            <a:r>
              <a:rPr lang="de-DE" sz="2600" dirty="0">
                <a:latin typeface="Fira Sans" panose="020B0503050000020004" pitchFamily="34" charset="0"/>
              </a:rPr>
              <a:t>82 Tsd. Euro – PV-Anlage Geigenbauschule Mittenwald</a:t>
            </a:r>
          </a:p>
          <a:p>
            <a:pPr lvl="1">
              <a:lnSpc>
                <a:spcPct val="150000"/>
              </a:lnSpc>
              <a:spcBef>
                <a:spcPts val="1000"/>
              </a:spcBef>
            </a:pPr>
            <a:r>
              <a:rPr lang="de-DE" sz="2600" dirty="0">
                <a:latin typeface="Fira Sans" panose="020B0503050000020004" pitchFamily="34" charset="0"/>
              </a:rPr>
              <a:t>20 Tsd. Euro – Erster Abschlag Erweiterung PV-Anlage Gebäude B Landratsamt</a:t>
            </a:r>
          </a:p>
          <a:p>
            <a:pPr marL="457200" lvl="1" indent="0">
              <a:lnSpc>
                <a:spcPct val="70000"/>
              </a:lnSpc>
              <a:spcBef>
                <a:spcPts val="1000"/>
              </a:spcBef>
              <a:buNone/>
            </a:pPr>
            <a:endParaRPr lang="de-DE" sz="1600" dirty="0">
              <a:latin typeface="Fira Sans" panose="020B0503050000020004" pitchFamily="34" charset="0"/>
            </a:endParaRPr>
          </a:p>
          <a:p>
            <a:pPr marL="0" indent="0">
              <a:buNone/>
            </a:pPr>
            <a:endParaRPr lang="de-DE" dirty="0"/>
          </a:p>
        </p:txBody>
      </p:sp>
      <p:sp>
        <p:nvSpPr>
          <p:cNvPr id="4" name="Datumsplatzhalter 3">
            <a:extLst>
              <a:ext uri="{FF2B5EF4-FFF2-40B4-BE49-F238E27FC236}">
                <a16:creationId xmlns:a16="http://schemas.microsoft.com/office/drawing/2014/main" id="{9994B7B6-0AF1-429A-ADE0-6D2342CADC18}"/>
              </a:ext>
            </a:extLst>
          </p:cNvPr>
          <p:cNvSpPr>
            <a:spLocks noGrp="1"/>
          </p:cNvSpPr>
          <p:nvPr>
            <p:ph type="dt" sz="half" idx="10"/>
          </p:nvPr>
        </p:nvSpPr>
        <p:spPr/>
        <p:txBody>
          <a:bodyPr/>
          <a:lstStyle/>
          <a:p>
            <a:fld id="{643F16CF-1198-4DDD-AC58-5B3E55E0B638}" type="datetime1">
              <a:rPr lang="de-DE" smtClean="0"/>
              <a:t>07.07.2025</a:t>
            </a:fld>
            <a:endParaRPr lang="de-DE"/>
          </a:p>
        </p:txBody>
      </p:sp>
      <p:sp>
        <p:nvSpPr>
          <p:cNvPr id="5" name="Fußzeilenplatzhalter 4">
            <a:extLst>
              <a:ext uri="{FF2B5EF4-FFF2-40B4-BE49-F238E27FC236}">
                <a16:creationId xmlns:a16="http://schemas.microsoft.com/office/drawing/2014/main" id="{CF503A21-ED8B-4A3F-ADB1-971F120FC452}"/>
              </a:ext>
            </a:extLst>
          </p:cNvPr>
          <p:cNvSpPr>
            <a:spLocks noGrp="1"/>
          </p:cNvSpPr>
          <p:nvPr>
            <p:ph type="ftr" sz="quarter" idx="11"/>
          </p:nvPr>
        </p:nvSpPr>
        <p:spPr/>
        <p:txBody>
          <a:bodyPr/>
          <a:lstStyle/>
          <a:p>
            <a:r>
              <a:rPr lang="de-DE" dirty="0"/>
              <a:t>|    Sachgebiet 13 – Jahresrechnung 2024</a:t>
            </a:r>
          </a:p>
        </p:txBody>
      </p:sp>
    </p:spTree>
    <p:extLst>
      <p:ext uri="{BB962C8B-B14F-4D97-AF65-F5344CB8AC3E}">
        <p14:creationId xmlns:p14="http://schemas.microsoft.com/office/powerpoint/2010/main" val="21925553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77D06C-F28E-4333-BB4E-162DE308E039}"/>
              </a:ext>
            </a:extLst>
          </p:cNvPr>
          <p:cNvSpPr>
            <a:spLocks noGrp="1"/>
          </p:cNvSpPr>
          <p:nvPr>
            <p:ph type="title"/>
          </p:nvPr>
        </p:nvSpPr>
        <p:spPr/>
        <p:txBody>
          <a:bodyPr>
            <a:normAutofit/>
          </a:bodyPr>
          <a:lstStyle/>
          <a:p>
            <a:r>
              <a:rPr lang="de-DE" dirty="0">
                <a:latin typeface="Fira Sans" panose="020B0503050000020004" pitchFamily="34" charset="0"/>
              </a:rPr>
              <a:t>Schuldenentwicklung</a:t>
            </a:r>
            <a:endParaRPr lang="de-DE" dirty="0"/>
          </a:p>
        </p:txBody>
      </p:sp>
      <p:sp>
        <p:nvSpPr>
          <p:cNvPr id="4" name="Datumsplatzhalter 3">
            <a:extLst>
              <a:ext uri="{FF2B5EF4-FFF2-40B4-BE49-F238E27FC236}">
                <a16:creationId xmlns:a16="http://schemas.microsoft.com/office/drawing/2014/main" id="{CE444E96-AFF1-4962-8A56-BA8A5D86DFF8}"/>
              </a:ext>
            </a:extLst>
          </p:cNvPr>
          <p:cNvSpPr>
            <a:spLocks noGrp="1"/>
          </p:cNvSpPr>
          <p:nvPr>
            <p:ph type="dt" sz="half" idx="10"/>
          </p:nvPr>
        </p:nvSpPr>
        <p:spPr/>
        <p:txBody>
          <a:bodyPr/>
          <a:lstStyle/>
          <a:p>
            <a:fld id="{B53B5FC2-673B-4462-9A05-D51917D119D1}" type="datetime1">
              <a:rPr lang="de-DE" smtClean="0"/>
              <a:t>07.07.2025</a:t>
            </a:fld>
            <a:endParaRPr lang="de-DE"/>
          </a:p>
        </p:txBody>
      </p:sp>
      <p:sp>
        <p:nvSpPr>
          <p:cNvPr id="5" name="Fußzeilenplatzhalter 4">
            <a:extLst>
              <a:ext uri="{FF2B5EF4-FFF2-40B4-BE49-F238E27FC236}">
                <a16:creationId xmlns:a16="http://schemas.microsoft.com/office/drawing/2014/main" id="{5CF7FADD-C26D-44A3-BF4B-DFED54AD49A0}"/>
              </a:ext>
            </a:extLst>
          </p:cNvPr>
          <p:cNvSpPr>
            <a:spLocks noGrp="1"/>
          </p:cNvSpPr>
          <p:nvPr>
            <p:ph type="ftr" sz="quarter" idx="11"/>
          </p:nvPr>
        </p:nvSpPr>
        <p:spPr/>
        <p:txBody>
          <a:bodyPr/>
          <a:lstStyle/>
          <a:p>
            <a:r>
              <a:rPr lang="de-DE" dirty="0"/>
              <a:t>|    Sachgebiet 13 – Jahresrechnung 2024</a:t>
            </a:r>
          </a:p>
        </p:txBody>
      </p:sp>
      <p:graphicFrame>
        <p:nvGraphicFramePr>
          <p:cNvPr id="8" name="Inhaltsplatzhalter 7">
            <a:extLst>
              <a:ext uri="{FF2B5EF4-FFF2-40B4-BE49-F238E27FC236}">
                <a16:creationId xmlns:a16="http://schemas.microsoft.com/office/drawing/2014/main" id="{9B123D0F-CDB5-43E2-8C50-B1AA3761ACCE}"/>
              </a:ext>
            </a:extLst>
          </p:cNvPr>
          <p:cNvGraphicFramePr>
            <a:graphicFrameLocks noGrp="1"/>
          </p:cNvGraphicFramePr>
          <p:nvPr>
            <p:ph idx="1"/>
          </p:nvPr>
        </p:nvGraphicFramePr>
        <p:xfrm>
          <a:off x="838200" y="1825625"/>
          <a:ext cx="10515600" cy="435133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4400219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645D775-D9D4-4D77-ADE3-AE7FD270710F}"/>
              </a:ext>
            </a:extLst>
          </p:cNvPr>
          <p:cNvSpPr>
            <a:spLocks noGrp="1"/>
          </p:cNvSpPr>
          <p:nvPr>
            <p:ph type="title"/>
          </p:nvPr>
        </p:nvSpPr>
        <p:spPr/>
        <p:txBody>
          <a:bodyPr>
            <a:normAutofit/>
          </a:bodyPr>
          <a:lstStyle/>
          <a:p>
            <a:r>
              <a:rPr lang="de-DE" dirty="0">
                <a:latin typeface="Fira Sans" panose="020B0503050000020004" pitchFamily="34" charset="0"/>
              </a:rPr>
              <a:t>Liquiditätsverlauf 2024</a:t>
            </a:r>
            <a:endParaRPr lang="de-DE" dirty="0"/>
          </a:p>
        </p:txBody>
      </p:sp>
      <p:sp>
        <p:nvSpPr>
          <p:cNvPr id="4" name="Datumsplatzhalter 3">
            <a:extLst>
              <a:ext uri="{FF2B5EF4-FFF2-40B4-BE49-F238E27FC236}">
                <a16:creationId xmlns:a16="http://schemas.microsoft.com/office/drawing/2014/main" id="{9994B7B6-0AF1-429A-ADE0-6D2342CADC18}"/>
              </a:ext>
            </a:extLst>
          </p:cNvPr>
          <p:cNvSpPr>
            <a:spLocks noGrp="1"/>
          </p:cNvSpPr>
          <p:nvPr>
            <p:ph type="dt" sz="half" idx="10"/>
          </p:nvPr>
        </p:nvSpPr>
        <p:spPr/>
        <p:txBody>
          <a:bodyPr/>
          <a:lstStyle/>
          <a:p>
            <a:fld id="{EFF0F723-57B7-4D02-86E4-B7E1AD1E6EFC}" type="datetime1">
              <a:rPr lang="de-DE" smtClean="0"/>
              <a:t>07.07.2025</a:t>
            </a:fld>
            <a:endParaRPr lang="de-DE"/>
          </a:p>
        </p:txBody>
      </p:sp>
      <p:sp>
        <p:nvSpPr>
          <p:cNvPr id="5" name="Fußzeilenplatzhalter 4">
            <a:extLst>
              <a:ext uri="{FF2B5EF4-FFF2-40B4-BE49-F238E27FC236}">
                <a16:creationId xmlns:a16="http://schemas.microsoft.com/office/drawing/2014/main" id="{CF503A21-ED8B-4A3F-ADB1-971F120FC452}"/>
              </a:ext>
            </a:extLst>
          </p:cNvPr>
          <p:cNvSpPr>
            <a:spLocks noGrp="1"/>
          </p:cNvSpPr>
          <p:nvPr>
            <p:ph type="ftr" sz="quarter" idx="11"/>
          </p:nvPr>
        </p:nvSpPr>
        <p:spPr/>
        <p:txBody>
          <a:bodyPr/>
          <a:lstStyle/>
          <a:p>
            <a:r>
              <a:rPr lang="de-DE" dirty="0"/>
              <a:t>|    Sachgebiet 13 – Jahresrechnung 2024</a:t>
            </a:r>
          </a:p>
        </p:txBody>
      </p:sp>
      <p:graphicFrame>
        <p:nvGraphicFramePr>
          <p:cNvPr id="6" name="Inhaltsplatzhalter 5">
            <a:extLst>
              <a:ext uri="{FF2B5EF4-FFF2-40B4-BE49-F238E27FC236}">
                <a16:creationId xmlns:a16="http://schemas.microsoft.com/office/drawing/2014/main" id="{B6850BC0-C1A8-4925-A1DA-7E6758DE6FF0}"/>
              </a:ext>
            </a:extLst>
          </p:cNvPr>
          <p:cNvGraphicFramePr>
            <a:graphicFrameLocks noGrp="1"/>
          </p:cNvGraphicFramePr>
          <p:nvPr>
            <p:ph idx="1"/>
          </p:nvPr>
        </p:nvGraphicFramePr>
        <p:xfrm>
          <a:off x="838200" y="1825625"/>
          <a:ext cx="10515600" cy="435133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4050587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A3ADA2C-962A-4B04-8201-AF494E22C1CD}"/>
              </a:ext>
            </a:extLst>
          </p:cNvPr>
          <p:cNvSpPr>
            <a:spLocks noGrp="1"/>
          </p:cNvSpPr>
          <p:nvPr>
            <p:ph type="title"/>
          </p:nvPr>
        </p:nvSpPr>
        <p:spPr/>
        <p:txBody>
          <a:bodyPr>
            <a:normAutofit fontScale="90000"/>
          </a:bodyPr>
          <a:lstStyle/>
          <a:p>
            <a:r>
              <a:rPr lang="de-DE" dirty="0"/>
              <a:t>Beschlussfassung über die Genehmigung überplanmäßiger Ausgaben</a:t>
            </a:r>
          </a:p>
        </p:txBody>
      </p:sp>
      <p:sp>
        <p:nvSpPr>
          <p:cNvPr id="3" name="Inhaltsplatzhalter 2">
            <a:extLst>
              <a:ext uri="{FF2B5EF4-FFF2-40B4-BE49-F238E27FC236}">
                <a16:creationId xmlns:a16="http://schemas.microsoft.com/office/drawing/2014/main" id="{FDECD32C-8499-42F8-9A56-EB03AD1AE83C}"/>
              </a:ext>
            </a:extLst>
          </p:cNvPr>
          <p:cNvSpPr>
            <a:spLocks noGrp="1"/>
          </p:cNvSpPr>
          <p:nvPr>
            <p:ph idx="1"/>
          </p:nvPr>
        </p:nvSpPr>
        <p:spPr/>
        <p:txBody>
          <a:bodyPr/>
          <a:lstStyle/>
          <a:p>
            <a:r>
              <a:rPr lang="de-DE" dirty="0"/>
              <a:t>Sachverhaltsdarstellung:</a:t>
            </a:r>
          </a:p>
          <a:p>
            <a:pPr marL="457200" indent="-457200">
              <a:buAutoNum type="arabicPeriod"/>
            </a:pPr>
            <a:r>
              <a:rPr lang="de-DE" sz="2400" dirty="0"/>
              <a:t>Der Kreisausschuss hat in seiner Sitzung am 05.12.2024 überplanmäßige Ausgaben bei </a:t>
            </a:r>
            <a:r>
              <a:rPr lang="de-DE" sz="2400" dirty="0" err="1"/>
              <a:t>HHSt</a:t>
            </a:r>
            <a:r>
              <a:rPr lang="de-DE" sz="2400" dirty="0"/>
              <a:t>. 0.7911.6550 (ÖPNV; Sachverständigen- und Gerichtskosten) in Höhe von 330.315,92 Euro beschlossen. Der Großteil der Mehrausgaben konnte durch Mehreinnahmen bei </a:t>
            </a:r>
            <a:r>
              <a:rPr lang="de-DE" sz="2400" dirty="0" err="1"/>
              <a:t>HHSt</a:t>
            </a:r>
            <a:r>
              <a:rPr lang="de-DE" sz="2400" dirty="0"/>
              <a:t>. 0.7911.1621 und </a:t>
            </a:r>
            <a:r>
              <a:rPr lang="de-DE" sz="2400" dirty="0" err="1"/>
              <a:t>HHSt</a:t>
            </a:r>
            <a:r>
              <a:rPr lang="de-DE" sz="2400" dirty="0"/>
              <a:t>. 0.7911.1710 gedeckt werden. </a:t>
            </a:r>
          </a:p>
          <a:p>
            <a:pPr marL="457200" lvl="1" indent="0">
              <a:buNone/>
            </a:pPr>
            <a:r>
              <a:rPr lang="de-DE" dirty="0"/>
              <a:t>Durch die Zahlung einer Rechnung vom 11.12.2024 wurde der bereits genehmigte Überschreitungsbetrag jedoch um weitere 5.990,12 Euro überschritten (Gesamtüberschreitung jetzt 336.306,04 Euro), die aufgrund der Gesamtüberschreitung des Haushaltsansatzes ebenfalls durch den Kreisausschuss zu genehmigen ist.</a:t>
            </a:r>
          </a:p>
        </p:txBody>
      </p:sp>
      <p:sp>
        <p:nvSpPr>
          <p:cNvPr id="4" name="Datumsplatzhalter 3">
            <a:extLst>
              <a:ext uri="{FF2B5EF4-FFF2-40B4-BE49-F238E27FC236}">
                <a16:creationId xmlns:a16="http://schemas.microsoft.com/office/drawing/2014/main" id="{7A93114C-955A-45E8-AB31-FCE6902245C0}"/>
              </a:ext>
            </a:extLst>
          </p:cNvPr>
          <p:cNvSpPr>
            <a:spLocks noGrp="1"/>
          </p:cNvSpPr>
          <p:nvPr>
            <p:ph type="dt" sz="half" idx="10"/>
          </p:nvPr>
        </p:nvSpPr>
        <p:spPr/>
        <p:txBody>
          <a:bodyPr/>
          <a:lstStyle/>
          <a:p>
            <a:fld id="{77EE3B37-4C95-4195-8AF0-8F03732279CC}" type="datetime1">
              <a:rPr lang="de-DE" smtClean="0"/>
              <a:t>07.07.2025</a:t>
            </a:fld>
            <a:endParaRPr lang="de-DE"/>
          </a:p>
        </p:txBody>
      </p:sp>
      <p:sp>
        <p:nvSpPr>
          <p:cNvPr id="5" name="Fußzeilenplatzhalter 4">
            <a:extLst>
              <a:ext uri="{FF2B5EF4-FFF2-40B4-BE49-F238E27FC236}">
                <a16:creationId xmlns:a16="http://schemas.microsoft.com/office/drawing/2014/main" id="{1D83C98C-4DC4-4BF3-BFCF-005B59ABE24E}"/>
              </a:ext>
            </a:extLst>
          </p:cNvPr>
          <p:cNvSpPr>
            <a:spLocks noGrp="1"/>
          </p:cNvSpPr>
          <p:nvPr>
            <p:ph type="ftr" sz="quarter" idx="11"/>
          </p:nvPr>
        </p:nvSpPr>
        <p:spPr/>
        <p:txBody>
          <a:bodyPr/>
          <a:lstStyle/>
          <a:p>
            <a:r>
              <a:rPr lang="de-DE"/>
              <a:t>|    Sachgebiet 13 – Jahresrechnung 2024</a:t>
            </a:r>
            <a:endParaRPr lang="de-DE" dirty="0"/>
          </a:p>
        </p:txBody>
      </p:sp>
    </p:spTree>
    <p:extLst>
      <p:ext uri="{BB962C8B-B14F-4D97-AF65-F5344CB8AC3E}">
        <p14:creationId xmlns:p14="http://schemas.microsoft.com/office/powerpoint/2010/main" val="2110790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A3ADA2C-962A-4B04-8201-AF494E22C1CD}"/>
              </a:ext>
            </a:extLst>
          </p:cNvPr>
          <p:cNvSpPr>
            <a:spLocks noGrp="1"/>
          </p:cNvSpPr>
          <p:nvPr>
            <p:ph type="title"/>
          </p:nvPr>
        </p:nvSpPr>
        <p:spPr>
          <a:xfrm>
            <a:off x="729143" y="308398"/>
            <a:ext cx="10515600" cy="1325563"/>
          </a:xfrm>
        </p:spPr>
        <p:txBody>
          <a:bodyPr>
            <a:normAutofit fontScale="90000"/>
          </a:bodyPr>
          <a:lstStyle/>
          <a:p>
            <a:r>
              <a:rPr lang="de-DE" dirty="0"/>
              <a:t>Beschlussfassung über die Genehmigung überplanmäßiger Ausgaben</a:t>
            </a:r>
          </a:p>
        </p:txBody>
      </p:sp>
      <p:sp>
        <p:nvSpPr>
          <p:cNvPr id="3" name="Inhaltsplatzhalter 2">
            <a:extLst>
              <a:ext uri="{FF2B5EF4-FFF2-40B4-BE49-F238E27FC236}">
                <a16:creationId xmlns:a16="http://schemas.microsoft.com/office/drawing/2014/main" id="{FDECD32C-8499-42F8-9A56-EB03AD1AE83C}"/>
              </a:ext>
            </a:extLst>
          </p:cNvPr>
          <p:cNvSpPr>
            <a:spLocks noGrp="1"/>
          </p:cNvSpPr>
          <p:nvPr>
            <p:ph idx="1"/>
          </p:nvPr>
        </p:nvSpPr>
        <p:spPr/>
        <p:txBody>
          <a:bodyPr/>
          <a:lstStyle/>
          <a:p>
            <a:r>
              <a:rPr lang="de-DE" dirty="0"/>
              <a:t>Sachverhaltsdarstellung:</a:t>
            </a:r>
          </a:p>
          <a:p>
            <a:pPr marL="457200" indent="-457200">
              <a:buFont typeface="+mj-lt"/>
              <a:buAutoNum type="arabicPeriod" startAt="2"/>
            </a:pPr>
            <a:r>
              <a:rPr lang="de-DE" sz="2400" dirty="0"/>
              <a:t>Bei </a:t>
            </a:r>
            <a:r>
              <a:rPr lang="de-DE" sz="2400" dirty="0" err="1"/>
              <a:t>HHSt</a:t>
            </a:r>
            <a:r>
              <a:rPr lang="de-DE" sz="2400" dirty="0"/>
              <a:t>. 1.2411.9353 – Digitalbudget an Schulen – sind überplanmäßige Ausgaben in Höhe von 70.187,03 Euro entstanden. Im Bereich des Digitalbudgets wurden Teile des Mitte 2022 ausgeschriebenen Auftrags erst im Jahr 2024 vollständig erledigt. Da in der Haushaltsplanung damit gerechnet worden war, dass das Projekt 2023 zum Abschluss kommen würde, ergaben sich außerplanmäßige Ausgaben i. H. v. insgesamt 70.187,03 Euro bei dem staatlichen Berufsschulzentrum Garmisch-Partenkirchen. </a:t>
            </a:r>
          </a:p>
        </p:txBody>
      </p:sp>
      <p:sp>
        <p:nvSpPr>
          <p:cNvPr id="4" name="Datumsplatzhalter 3">
            <a:extLst>
              <a:ext uri="{FF2B5EF4-FFF2-40B4-BE49-F238E27FC236}">
                <a16:creationId xmlns:a16="http://schemas.microsoft.com/office/drawing/2014/main" id="{7A93114C-955A-45E8-AB31-FCE6902245C0}"/>
              </a:ext>
            </a:extLst>
          </p:cNvPr>
          <p:cNvSpPr>
            <a:spLocks noGrp="1"/>
          </p:cNvSpPr>
          <p:nvPr>
            <p:ph type="dt" sz="half" idx="10"/>
          </p:nvPr>
        </p:nvSpPr>
        <p:spPr/>
        <p:txBody>
          <a:bodyPr/>
          <a:lstStyle/>
          <a:p>
            <a:fld id="{95E328AE-F8E9-4EE4-890B-62E254867615}" type="datetime1">
              <a:rPr lang="de-DE" smtClean="0"/>
              <a:t>07.07.2025</a:t>
            </a:fld>
            <a:endParaRPr lang="de-DE"/>
          </a:p>
        </p:txBody>
      </p:sp>
      <p:sp>
        <p:nvSpPr>
          <p:cNvPr id="5" name="Fußzeilenplatzhalter 4">
            <a:extLst>
              <a:ext uri="{FF2B5EF4-FFF2-40B4-BE49-F238E27FC236}">
                <a16:creationId xmlns:a16="http://schemas.microsoft.com/office/drawing/2014/main" id="{1D83C98C-4DC4-4BF3-BFCF-005B59ABE24E}"/>
              </a:ext>
            </a:extLst>
          </p:cNvPr>
          <p:cNvSpPr>
            <a:spLocks noGrp="1"/>
          </p:cNvSpPr>
          <p:nvPr>
            <p:ph type="ftr" sz="quarter" idx="11"/>
          </p:nvPr>
        </p:nvSpPr>
        <p:spPr/>
        <p:txBody>
          <a:bodyPr/>
          <a:lstStyle/>
          <a:p>
            <a:r>
              <a:rPr lang="de-DE"/>
              <a:t>|    Sachgebiet 13 – Jahresrechnung 2024</a:t>
            </a:r>
            <a:endParaRPr lang="de-DE" dirty="0"/>
          </a:p>
        </p:txBody>
      </p:sp>
    </p:spTree>
    <p:extLst>
      <p:ext uri="{BB962C8B-B14F-4D97-AF65-F5344CB8AC3E}">
        <p14:creationId xmlns:p14="http://schemas.microsoft.com/office/powerpoint/2010/main" val="28935081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A3ADA2C-962A-4B04-8201-AF494E22C1CD}"/>
              </a:ext>
            </a:extLst>
          </p:cNvPr>
          <p:cNvSpPr>
            <a:spLocks noGrp="1"/>
          </p:cNvSpPr>
          <p:nvPr>
            <p:ph type="title"/>
          </p:nvPr>
        </p:nvSpPr>
        <p:spPr>
          <a:xfrm>
            <a:off x="729143" y="308398"/>
            <a:ext cx="10515600" cy="1325563"/>
          </a:xfrm>
        </p:spPr>
        <p:txBody>
          <a:bodyPr>
            <a:normAutofit fontScale="90000"/>
          </a:bodyPr>
          <a:lstStyle/>
          <a:p>
            <a:r>
              <a:rPr lang="de-DE" dirty="0"/>
              <a:t>Beschlussfassung über die Genehmigung überplanmäßiger Ausgaben</a:t>
            </a:r>
          </a:p>
        </p:txBody>
      </p:sp>
      <p:sp>
        <p:nvSpPr>
          <p:cNvPr id="3" name="Inhaltsplatzhalter 2">
            <a:extLst>
              <a:ext uri="{FF2B5EF4-FFF2-40B4-BE49-F238E27FC236}">
                <a16:creationId xmlns:a16="http://schemas.microsoft.com/office/drawing/2014/main" id="{FDECD32C-8499-42F8-9A56-EB03AD1AE83C}"/>
              </a:ext>
            </a:extLst>
          </p:cNvPr>
          <p:cNvSpPr>
            <a:spLocks noGrp="1"/>
          </p:cNvSpPr>
          <p:nvPr>
            <p:ph idx="1"/>
          </p:nvPr>
        </p:nvSpPr>
        <p:spPr/>
        <p:txBody>
          <a:bodyPr/>
          <a:lstStyle/>
          <a:p>
            <a:r>
              <a:rPr lang="de-DE" dirty="0"/>
              <a:t>Beschlussvorschlag:</a:t>
            </a:r>
          </a:p>
          <a:p>
            <a:pPr marL="216000" indent="0" algn="just">
              <a:buNone/>
            </a:pPr>
            <a:r>
              <a:rPr lang="de-DE" sz="2400" dirty="0"/>
              <a:t>Der Kreisausschuss wird mit dem Wortlaut im Beschlussvorschlag 2. gebeten,</a:t>
            </a:r>
          </a:p>
          <a:p>
            <a:pPr marL="216000" indent="0" algn="just">
              <a:buNone/>
            </a:pPr>
            <a:r>
              <a:rPr lang="de-DE" sz="2400" dirty="0"/>
              <a:t>die überplanmäßigen Ausgaben in Höhe von weiteren 5.990,12 Euro (insgesamt dann 336.306,04 Euro) bei Haushaltsstelle 0.7911.6550 und in Höhe von 70.187,03 Euro bei Haushaltsstelle 1.2411.9353 gemäß § 43 Abs. 3 Satz 3 </a:t>
            </a:r>
            <a:r>
              <a:rPr lang="de-DE" sz="2400" dirty="0" err="1"/>
              <a:t>GeschO</a:t>
            </a:r>
            <a:r>
              <a:rPr lang="de-DE" sz="2400" dirty="0"/>
              <a:t>-KT für das Haushaltsjahr 2024 zu bewilligen.</a:t>
            </a:r>
          </a:p>
        </p:txBody>
      </p:sp>
      <p:sp>
        <p:nvSpPr>
          <p:cNvPr id="4" name="Datumsplatzhalter 3">
            <a:extLst>
              <a:ext uri="{FF2B5EF4-FFF2-40B4-BE49-F238E27FC236}">
                <a16:creationId xmlns:a16="http://schemas.microsoft.com/office/drawing/2014/main" id="{7A93114C-955A-45E8-AB31-FCE6902245C0}"/>
              </a:ext>
            </a:extLst>
          </p:cNvPr>
          <p:cNvSpPr>
            <a:spLocks noGrp="1"/>
          </p:cNvSpPr>
          <p:nvPr>
            <p:ph type="dt" sz="half" idx="10"/>
          </p:nvPr>
        </p:nvSpPr>
        <p:spPr/>
        <p:txBody>
          <a:bodyPr/>
          <a:lstStyle/>
          <a:p>
            <a:fld id="{5F3BC296-B105-4E70-94B3-10A589EFAE1E}" type="datetime1">
              <a:rPr lang="de-DE" smtClean="0"/>
              <a:t>07.07.2025</a:t>
            </a:fld>
            <a:endParaRPr lang="de-DE"/>
          </a:p>
        </p:txBody>
      </p:sp>
      <p:sp>
        <p:nvSpPr>
          <p:cNvPr id="5" name="Fußzeilenplatzhalter 4">
            <a:extLst>
              <a:ext uri="{FF2B5EF4-FFF2-40B4-BE49-F238E27FC236}">
                <a16:creationId xmlns:a16="http://schemas.microsoft.com/office/drawing/2014/main" id="{1D83C98C-4DC4-4BF3-BFCF-005B59ABE24E}"/>
              </a:ext>
            </a:extLst>
          </p:cNvPr>
          <p:cNvSpPr>
            <a:spLocks noGrp="1"/>
          </p:cNvSpPr>
          <p:nvPr>
            <p:ph type="ftr" sz="quarter" idx="11"/>
          </p:nvPr>
        </p:nvSpPr>
        <p:spPr/>
        <p:txBody>
          <a:bodyPr/>
          <a:lstStyle/>
          <a:p>
            <a:r>
              <a:rPr lang="de-DE"/>
              <a:t>|    Sachgebiet 13 – Jahresrechnung 2024</a:t>
            </a:r>
            <a:endParaRPr lang="de-DE" dirty="0"/>
          </a:p>
        </p:txBody>
      </p:sp>
    </p:spTree>
    <p:extLst>
      <p:ext uri="{BB962C8B-B14F-4D97-AF65-F5344CB8AC3E}">
        <p14:creationId xmlns:p14="http://schemas.microsoft.com/office/powerpoint/2010/main" val="40381249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A3ADA2C-962A-4B04-8201-AF494E22C1CD}"/>
              </a:ext>
            </a:extLst>
          </p:cNvPr>
          <p:cNvSpPr>
            <a:spLocks noGrp="1"/>
          </p:cNvSpPr>
          <p:nvPr>
            <p:ph type="title"/>
          </p:nvPr>
        </p:nvSpPr>
        <p:spPr>
          <a:xfrm>
            <a:off x="729143" y="308398"/>
            <a:ext cx="10515600" cy="1325563"/>
          </a:xfrm>
        </p:spPr>
        <p:txBody>
          <a:bodyPr>
            <a:normAutofit/>
          </a:bodyPr>
          <a:lstStyle/>
          <a:p>
            <a:r>
              <a:rPr lang="de-DE" dirty="0"/>
              <a:t>Jahresrechnung 2024</a:t>
            </a:r>
          </a:p>
        </p:txBody>
      </p:sp>
      <p:sp>
        <p:nvSpPr>
          <p:cNvPr id="3" name="Inhaltsplatzhalter 2">
            <a:extLst>
              <a:ext uri="{FF2B5EF4-FFF2-40B4-BE49-F238E27FC236}">
                <a16:creationId xmlns:a16="http://schemas.microsoft.com/office/drawing/2014/main" id="{FDECD32C-8499-42F8-9A56-EB03AD1AE83C}"/>
              </a:ext>
            </a:extLst>
          </p:cNvPr>
          <p:cNvSpPr>
            <a:spLocks noGrp="1"/>
          </p:cNvSpPr>
          <p:nvPr>
            <p:ph idx="1"/>
          </p:nvPr>
        </p:nvSpPr>
        <p:spPr/>
        <p:txBody>
          <a:bodyPr/>
          <a:lstStyle/>
          <a:p>
            <a:pPr marL="0" indent="0" algn="ctr">
              <a:buNone/>
            </a:pPr>
            <a:endParaRPr lang="de-DE" b="1" u="sng" dirty="0"/>
          </a:p>
          <a:p>
            <a:pPr marL="0" indent="0" algn="ctr">
              <a:buNone/>
            </a:pPr>
            <a:endParaRPr lang="de-DE" b="1" u="sng" dirty="0"/>
          </a:p>
          <a:p>
            <a:pPr marL="0" indent="0" algn="ctr">
              <a:buNone/>
            </a:pPr>
            <a:r>
              <a:rPr lang="de-DE" b="1" u="sng" dirty="0"/>
              <a:t>Vielen Dank für Ihre Aufmerksamkeit</a:t>
            </a:r>
            <a:endParaRPr lang="de-DE" dirty="0"/>
          </a:p>
          <a:p>
            <a:pPr marL="0" indent="0">
              <a:buNone/>
            </a:pPr>
            <a:endParaRPr lang="de-DE" sz="2200" b="1" u="sng" dirty="0"/>
          </a:p>
          <a:p>
            <a:pPr marL="0" indent="0">
              <a:buNone/>
            </a:pPr>
            <a:endParaRPr lang="de-DE" sz="2200" b="1" u="sng" dirty="0"/>
          </a:p>
          <a:p>
            <a:pPr marL="0" indent="0" algn="ctr">
              <a:lnSpc>
                <a:spcPct val="100000"/>
              </a:lnSpc>
              <a:spcBef>
                <a:spcPts val="0"/>
              </a:spcBef>
              <a:buNone/>
            </a:pPr>
            <a:endParaRPr lang="de-DE" sz="2200" dirty="0"/>
          </a:p>
          <a:p>
            <a:pPr marL="0" indent="0" algn="ctr">
              <a:lnSpc>
                <a:spcPct val="100000"/>
              </a:lnSpc>
              <a:spcBef>
                <a:spcPts val="0"/>
              </a:spcBef>
              <a:buNone/>
            </a:pPr>
            <a:r>
              <a:rPr lang="de-DE" sz="2200" dirty="0"/>
              <a:t>Landkreis Garmisch-Partenkirchen</a:t>
            </a:r>
          </a:p>
          <a:p>
            <a:pPr algn="ctr">
              <a:lnSpc>
                <a:spcPct val="100000"/>
              </a:lnSpc>
              <a:spcBef>
                <a:spcPts val="0"/>
              </a:spcBef>
              <a:buFontTx/>
              <a:buChar char="-"/>
            </a:pPr>
            <a:r>
              <a:rPr lang="de-DE" sz="2200" dirty="0"/>
              <a:t>Kreisfinanzverwaltung –</a:t>
            </a:r>
          </a:p>
          <a:p>
            <a:pPr marL="0" indent="0" algn="ctr">
              <a:lnSpc>
                <a:spcPct val="100000"/>
              </a:lnSpc>
              <a:spcBef>
                <a:spcPts val="0"/>
              </a:spcBef>
              <a:buNone/>
            </a:pPr>
            <a:r>
              <a:rPr lang="de-DE" sz="2200" dirty="0"/>
              <a:t>Olympiastraße 10</a:t>
            </a:r>
          </a:p>
          <a:p>
            <a:pPr marL="0" indent="0" algn="ctr">
              <a:lnSpc>
                <a:spcPct val="100000"/>
              </a:lnSpc>
              <a:spcBef>
                <a:spcPts val="0"/>
              </a:spcBef>
              <a:buNone/>
            </a:pPr>
            <a:r>
              <a:rPr lang="de-DE" sz="2200" dirty="0"/>
              <a:t>82467 Garmisch-Partenkirchen</a:t>
            </a:r>
          </a:p>
          <a:p>
            <a:pPr marL="0" indent="0">
              <a:buNone/>
            </a:pPr>
            <a:endParaRPr lang="de-DE" sz="2200" dirty="0"/>
          </a:p>
        </p:txBody>
      </p:sp>
      <p:sp>
        <p:nvSpPr>
          <p:cNvPr id="4" name="Datumsplatzhalter 3">
            <a:extLst>
              <a:ext uri="{FF2B5EF4-FFF2-40B4-BE49-F238E27FC236}">
                <a16:creationId xmlns:a16="http://schemas.microsoft.com/office/drawing/2014/main" id="{7A93114C-955A-45E8-AB31-FCE6902245C0}"/>
              </a:ext>
            </a:extLst>
          </p:cNvPr>
          <p:cNvSpPr>
            <a:spLocks noGrp="1"/>
          </p:cNvSpPr>
          <p:nvPr>
            <p:ph type="dt" sz="half" idx="10"/>
          </p:nvPr>
        </p:nvSpPr>
        <p:spPr/>
        <p:txBody>
          <a:bodyPr/>
          <a:lstStyle/>
          <a:p>
            <a:fld id="{3BE48FAF-0831-4154-83D8-F94E0C836301}" type="datetime1">
              <a:rPr lang="de-DE" smtClean="0"/>
              <a:t>07.07.2025</a:t>
            </a:fld>
            <a:endParaRPr lang="de-DE"/>
          </a:p>
        </p:txBody>
      </p:sp>
      <p:sp>
        <p:nvSpPr>
          <p:cNvPr id="5" name="Fußzeilenplatzhalter 4">
            <a:extLst>
              <a:ext uri="{FF2B5EF4-FFF2-40B4-BE49-F238E27FC236}">
                <a16:creationId xmlns:a16="http://schemas.microsoft.com/office/drawing/2014/main" id="{1D83C98C-4DC4-4BF3-BFCF-005B59ABE24E}"/>
              </a:ext>
            </a:extLst>
          </p:cNvPr>
          <p:cNvSpPr>
            <a:spLocks noGrp="1"/>
          </p:cNvSpPr>
          <p:nvPr>
            <p:ph type="ftr" sz="quarter" idx="11"/>
          </p:nvPr>
        </p:nvSpPr>
        <p:spPr/>
        <p:txBody>
          <a:bodyPr/>
          <a:lstStyle/>
          <a:p>
            <a:r>
              <a:rPr lang="de-DE"/>
              <a:t>|    Sachgebiet 13 – Jahresrechnung 2024</a:t>
            </a:r>
            <a:endParaRPr lang="de-DE" dirty="0"/>
          </a:p>
        </p:txBody>
      </p:sp>
    </p:spTree>
    <p:extLst>
      <p:ext uri="{BB962C8B-B14F-4D97-AF65-F5344CB8AC3E}">
        <p14:creationId xmlns:p14="http://schemas.microsoft.com/office/powerpoint/2010/main" val="2592741227"/>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Benutzerdefiniert 1">
      <a:majorFont>
        <a:latin typeface="Fira Sans"/>
        <a:ea typeface=""/>
        <a:cs typeface=""/>
      </a:majorFont>
      <a:minorFont>
        <a:latin typeface="Fira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PPraesentation-LRAGAP-V3.potx" id="{B6BA6AD6-AB38-4D4D-915A-9EDEF296F6AA}" vid="{EF1BC00B-AB90-4062-B65A-D62AFCDC55C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PPPraesentation-LRAGAP</Template>
  <TotalTime>0</TotalTime>
  <Words>725</Words>
  <Application>Microsoft Office PowerPoint</Application>
  <PresentationFormat>Breitbild</PresentationFormat>
  <Paragraphs>103</Paragraphs>
  <Slides>16</Slides>
  <Notes>1</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16</vt:i4>
      </vt:variant>
    </vt:vector>
  </HeadingPairs>
  <TitlesOfParts>
    <vt:vector size="20" baseType="lpstr">
      <vt:lpstr>Arial</vt:lpstr>
      <vt:lpstr>Calibri</vt:lpstr>
      <vt:lpstr>Fira Sans</vt:lpstr>
      <vt:lpstr>Office</vt:lpstr>
      <vt:lpstr>Jahresrechnung 2024 des Landkreises Garmisch-Partenkirchen</vt:lpstr>
      <vt:lpstr>Feststellung des Ergebnisses</vt:lpstr>
      <vt:lpstr>Planvergleich</vt:lpstr>
      <vt:lpstr>Der Verwaltungshaushalt 2024</vt:lpstr>
      <vt:lpstr>Zuführung zum Vermögenshaushalt</vt:lpstr>
      <vt:lpstr>Planabweichungen VerwaltungsHH</vt:lpstr>
      <vt:lpstr>Planabweichungen VerwaltungsHH</vt:lpstr>
      <vt:lpstr>Der Vermögenshaushalt 2024</vt:lpstr>
      <vt:lpstr>Ausgaben für Baumaßnahmen</vt:lpstr>
      <vt:lpstr>Ausgaben für Baumaßnahmen</vt:lpstr>
      <vt:lpstr>Schuldenentwicklung</vt:lpstr>
      <vt:lpstr>Liquiditätsverlauf 2024</vt:lpstr>
      <vt:lpstr>Beschlussfassung über die Genehmigung überplanmäßiger Ausgaben</vt:lpstr>
      <vt:lpstr>Beschlussfassung über die Genehmigung überplanmäßiger Ausgaben</vt:lpstr>
      <vt:lpstr>Beschlussfassung über die Genehmigung überplanmäßiger Ausgaben</vt:lpstr>
      <vt:lpstr>Jahresrechnung 2024</vt:lpstr>
    </vt:vector>
  </TitlesOfParts>
  <Company>Landratsamt Garmisch-Partenkirchen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Knapp Rainer</dc:creator>
  <cp:lastModifiedBy>Knapp Rainer</cp:lastModifiedBy>
  <cp:revision>113</cp:revision>
  <dcterms:created xsi:type="dcterms:W3CDTF">2025-02-16T16:24:36Z</dcterms:created>
  <dcterms:modified xsi:type="dcterms:W3CDTF">2025-07-07T08:21:19Z</dcterms:modified>
</cp:coreProperties>
</file>