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25" r:id="rId2"/>
    <p:sldId id="2147378458" r:id="rId3"/>
    <p:sldId id="2147378448" r:id="rId4"/>
    <p:sldId id="2147378462" r:id="rId5"/>
    <p:sldId id="2147378403" r:id="rId6"/>
    <p:sldId id="2147378452" r:id="rId7"/>
    <p:sldId id="2147378451" r:id="rId8"/>
    <p:sldId id="2147378455" r:id="rId9"/>
    <p:sldId id="2147378457" r:id="rId10"/>
  </p:sldIdLst>
  <p:sldSz cx="12192000" cy="6858000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eitler Elisabeth (Dr.)" initials="ZE(" lastIdx="3" clrIdx="0">
    <p:extLst>
      <p:ext uri="{19B8F6BF-5375-455C-9EA6-DF929625EA0E}">
        <p15:presenceInfo xmlns:p15="http://schemas.microsoft.com/office/powerpoint/2012/main" userId="Zeitler Elisabeth (Dr.)" providerId="None"/>
      </p:ext>
    </p:extLst>
  </p:cmAuthor>
  <p:cmAuthor id="2" name="Eder Grischa" initials="EG" lastIdx="1" clrIdx="1">
    <p:extLst>
      <p:ext uri="{19B8F6BF-5375-455C-9EA6-DF929625EA0E}">
        <p15:presenceInfo xmlns:p15="http://schemas.microsoft.com/office/powerpoint/2012/main" userId="Eder Grisch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6239" autoAdjust="0"/>
    <p:restoredTop sz="77806" autoAdjust="0"/>
  </p:normalViewPr>
  <p:slideViewPr>
    <p:cSldViewPr snapToGrid="0">
      <p:cViewPr varScale="1">
        <p:scale>
          <a:sx n="65" d="100"/>
          <a:sy n="65" d="100"/>
        </p:scale>
        <p:origin x="389" y="3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de-DE"/>
              <a:t>Zustieg pro</a:t>
            </a:r>
            <a:r>
              <a:rPr lang="de-DE" baseline="0"/>
              <a:t> </a:t>
            </a:r>
            <a:r>
              <a:rPr lang="de-DE"/>
              <a:t>Kommune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>
              <a:outerShdw blurRad="254000" sx="102000" sy="102000" algn="ctr" rotWithShape="0">
                <a:prstClr val="black">
                  <a:alpha val="20000"/>
                </a:prstClr>
              </a:outerShdw>
            </a:effectLst>
          </c:spPr>
          <c:invertIfNegative val="0"/>
          <c:dLbls>
            <c:dLbl>
              <c:idx val="0"/>
              <c:layout>
                <c:manualLayout>
                  <c:x val="2.5296078649691221E-3"/>
                  <c:y val="0.3266748495119072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0B8-4309-9C23-39B385934DEE}"/>
                </c:ext>
              </c:extLst>
            </c:dLbl>
            <c:dLbl>
              <c:idx val="1"/>
              <c:layout>
                <c:manualLayout>
                  <c:x val="-1.2648039324845669E-3"/>
                  <c:y val="-3.657345329575624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80B8-4309-9C23-39B385934DEE}"/>
                </c:ext>
              </c:extLst>
            </c:dLbl>
            <c:dLbl>
              <c:idx val="2"/>
              <c:layout>
                <c:manualLayout>
                  <c:x val="-1.2648039324846133E-3"/>
                  <c:y val="-2.739985624955983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0B8-4309-9C23-39B385934DEE}"/>
                </c:ext>
              </c:extLst>
            </c:dLbl>
            <c:dLbl>
              <c:idx val="3"/>
              <c:layout>
                <c:manualLayout>
                  <c:x val="-5.0592157299382675E-3"/>
                  <c:y val="-2.09624630156382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80B8-4309-9C23-39B385934DEE}"/>
                </c:ext>
              </c:extLst>
            </c:dLbl>
            <c:dLbl>
              <c:idx val="4"/>
              <c:layout>
                <c:manualLayout>
                  <c:x val="2.5296078649691338E-3"/>
                  <c:y val="-4.518663557268592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0B8-4309-9C23-39B385934DEE}"/>
                </c:ext>
              </c:extLst>
            </c:dLbl>
            <c:dLbl>
              <c:idx val="5"/>
              <c:layout>
                <c:manualLayout>
                  <c:x val="-2.529607864969041E-3"/>
                  <c:y val="-2.914510046426945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0B8-4309-9C23-39B385934DEE}"/>
                </c:ext>
              </c:extLst>
            </c:dLbl>
            <c:dLbl>
              <c:idx val="6"/>
              <c:layout>
                <c:manualLayout>
                  <c:x val="3.7944117974537009E-3"/>
                  <c:y val="-4.422559800951987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0B8-4309-9C23-39B385934DEE}"/>
                </c:ext>
              </c:extLst>
            </c:dLbl>
            <c:dLbl>
              <c:idx val="7"/>
              <c:layout>
                <c:manualLayout>
                  <c:x val="-5.0592157299382675E-3"/>
                  <c:y val="-3.669584272812486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80B8-4309-9C23-39B385934DEE}"/>
                </c:ext>
              </c:extLst>
            </c:dLbl>
            <c:dLbl>
              <c:idx val="8"/>
              <c:layout>
                <c:manualLayout>
                  <c:x val="-1.6442451122299279E-2"/>
                  <c:y val="-4.042051263509850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80B8-4309-9C23-39B385934DEE}"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'Fahrgäste pro Kommune'!$L$3:$L$13</c:f>
              <c:strCache>
                <c:ptCount val="11"/>
                <c:pt idx="0">
                  <c:v>Murnau</c:v>
                </c:pt>
                <c:pt idx="1">
                  <c:v>Uffing</c:v>
                </c:pt>
                <c:pt idx="2">
                  <c:v>Seehausen</c:v>
                </c:pt>
                <c:pt idx="3">
                  <c:v>Ohlstadt</c:v>
                </c:pt>
                <c:pt idx="4">
                  <c:v>Riegsee</c:v>
                </c:pt>
                <c:pt idx="5">
                  <c:v>Eglfing</c:v>
                </c:pt>
                <c:pt idx="6">
                  <c:v>Söchering</c:v>
                </c:pt>
                <c:pt idx="7">
                  <c:v>Spatzenhausen</c:v>
                </c:pt>
                <c:pt idx="8">
                  <c:v>Schwaigen</c:v>
                </c:pt>
                <c:pt idx="10">
                  <c:v>Alle Orte</c:v>
                </c:pt>
              </c:strCache>
            </c:strRef>
          </c:cat>
          <c:val>
            <c:numRef>
              <c:f>'Fahrgäste pro Kommune'!$M$3:$M$13</c:f>
              <c:numCache>
                <c:formatCode>#,##0</c:formatCode>
                <c:ptCount val="11"/>
                <c:pt idx="0">
                  <c:v>67259</c:v>
                </c:pt>
                <c:pt idx="1">
                  <c:v>5328</c:v>
                </c:pt>
                <c:pt idx="2">
                  <c:v>3039</c:v>
                </c:pt>
                <c:pt idx="3">
                  <c:v>3451</c:v>
                </c:pt>
                <c:pt idx="4">
                  <c:v>1396</c:v>
                </c:pt>
                <c:pt idx="5">
                  <c:v>1991</c:v>
                </c:pt>
                <c:pt idx="6">
                  <c:v>1214</c:v>
                </c:pt>
                <c:pt idx="7">
                  <c:v>1172</c:v>
                </c:pt>
                <c:pt idx="8">
                  <c:v>768</c:v>
                </c:pt>
                <c:pt idx="10">
                  <c:v>85618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0B8-4309-9C23-39B385934D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28301640"/>
        <c:axId val="628303080"/>
      </c:barChart>
      <c:catAx>
        <c:axId val="6283016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628303080"/>
        <c:crosses val="autoZero"/>
        <c:auto val="1"/>
        <c:lblAlgn val="ctr"/>
        <c:lblOffset val="100"/>
        <c:noMultiLvlLbl val="0"/>
      </c:catAx>
      <c:valAx>
        <c:axId val="628303080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#,##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6283016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972C-4F93-AEDF-76C97FEEE95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972C-4F93-AEDF-76C97FEEE95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972C-4F93-AEDF-76C97FEEE954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'Alle Fahrten'!$J$17:$J$19</c:f>
              <c:strCache>
                <c:ptCount val="3"/>
                <c:pt idx="0">
                  <c:v>über 10</c:v>
                </c:pt>
                <c:pt idx="1">
                  <c:v>bis 5</c:v>
                </c:pt>
                <c:pt idx="2">
                  <c:v>5 bis 10</c:v>
                </c:pt>
              </c:strCache>
            </c:strRef>
          </c:cat>
          <c:val>
            <c:numRef>
              <c:f>'Alle Fahrten'!$K$17:$K$19</c:f>
              <c:numCache>
                <c:formatCode>General</c:formatCode>
                <c:ptCount val="3"/>
                <c:pt idx="0" formatCode="#,##0">
                  <c:v>1301</c:v>
                </c:pt>
                <c:pt idx="1">
                  <c:v>45659</c:v>
                </c:pt>
                <c:pt idx="2">
                  <c:v>19294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972C-4F93-AEDF-76C97FEEE954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4148986725907038"/>
          <c:y val="0.41291591965478153"/>
          <c:w val="0.1486269360430067"/>
          <c:h val="0.17416816069043692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'Alle Fahrten'!$E$16</c:f>
              <c:strCache>
                <c:ptCount val="1"/>
                <c:pt idx="0">
                  <c:v>Alle Fahrten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B65B-4148-9503-534213E5213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B65B-4148-9503-534213E5213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B65B-4148-9503-534213E5213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B65B-4148-9503-534213E52131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B65B-4148-9503-534213E52131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B65B-4148-9503-534213E52131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B65B-4148-9503-534213E52131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F-B65B-4148-9503-534213E52131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1-B65B-4148-9503-534213E5213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'Alle Fahrten'!$D$17:$D$25</c:f>
              <c:strCache>
                <c:ptCount val="9"/>
                <c:pt idx="0">
                  <c:v>Murnau</c:v>
                </c:pt>
                <c:pt idx="1">
                  <c:v>Uffing</c:v>
                </c:pt>
                <c:pt idx="2">
                  <c:v>Seehausen</c:v>
                </c:pt>
                <c:pt idx="3">
                  <c:v>Ohlstadt</c:v>
                </c:pt>
                <c:pt idx="4">
                  <c:v>Riegsee</c:v>
                </c:pt>
                <c:pt idx="5">
                  <c:v>Eglfing</c:v>
                </c:pt>
                <c:pt idx="6">
                  <c:v>Söchering</c:v>
                </c:pt>
                <c:pt idx="7">
                  <c:v>Spatzenhausen</c:v>
                </c:pt>
                <c:pt idx="8">
                  <c:v>Schwaigen</c:v>
                </c:pt>
              </c:strCache>
            </c:strRef>
          </c:cat>
          <c:val>
            <c:numRef>
              <c:f>'Alle Fahrten'!$E$17:$E$25</c:f>
              <c:numCache>
                <c:formatCode>#,##0</c:formatCode>
                <c:ptCount val="9"/>
                <c:pt idx="0">
                  <c:v>52003</c:v>
                </c:pt>
                <c:pt idx="1">
                  <c:v>3976</c:v>
                </c:pt>
                <c:pt idx="2">
                  <c:v>2461</c:v>
                </c:pt>
                <c:pt idx="3">
                  <c:v>2704</c:v>
                </c:pt>
                <c:pt idx="4">
                  <c:v>1200</c:v>
                </c:pt>
                <c:pt idx="5">
                  <c:v>1226</c:v>
                </c:pt>
                <c:pt idx="6">
                  <c:v>1082</c:v>
                </c:pt>
                <c:pt idx="7">
                  <c:v>912</c:v>
                </c:pt>
                <c:pt idx="8">
                  <c:v>690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B65B-4148-9503-534213E52131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alpha val="78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pattFill prst="dkDnDiag">
      <a:fgClr>
        <a:schemeClr val="lt1">
          <a:lumMod val="95000"/>
        </a:schemeClr>
      </a:fgClr>
      <a:bgClr>
        <a:schemeClr val="lt1"/>
      </a:bgClr>
    </a:patt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977095-450E-49DD-8428-4FB470C61F26}" type="datetimeFigureOut">
              <a:rPr lang="de-DE" smtClean="0"/>
              <a:t>23.02.2026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43EDA6-349F-41D5-85A9-F8560F745EA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387894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C2FA88-2B8E-422B-9B3C-46B765B6F952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915357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200" dirty="0"/>
              <a:t>5 (elektrische) Fahrzeuge mit jeweils 7 Sitzen; 1 davon Rollstuhlgerecht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428571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baseline="0" dirty="0"/>
              <a:t>86.618 Fahrgäste im ersten Jahr</a:t>
            </a:r>
          </a:p>
          <a:p>
            <a:endParaRPr lang="de-DE" baseline="0" dirty="0"/>
          </a:p>
          <a:p>
            <a:r>
              <a:rPr lang="de-DE" baseline="0" dirty="0"/>
              <a:t>78 % steigen in Murnau zu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C2FA88-2B8E-422B-9B3C-46B765B6F952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675804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Insgesamt 66.254 Fahrten</a:t>
            </a:r>
          </a:p>
          <a:p>
            <a:r>
              <a:rPr lang="de-DE" dirty="0"/>
              <a:t>ca. 37.000 Passagierkilometer Pro Monat im Durchschnitt</a:t>
            </a:r>
          </a:p>
          <a:p>
            <a:r>
              <a:rPr lang="de-DE" dirty="0"/>
              <a:t>ca. 444.000 Passagierkilometer Km im Jahr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558758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26.000 Menschen im Blauen Land</a:t>
            </a:r>
          </a:p>
          <a:p>
            <a:endParaRPr lang="de-DE" dirty="0"/>
          </a:p>
          <a:p>
            <a:r>
              <a:rPr lang="de-DE" dirty="0"/>
              <a:t>Kosten Buslinien 2026 geschätzt – blaue Land 521.724</a:t>
            </a:r>
          </a:p>
          <a:p>
            <a:endParaRPr lang="de-DE" dirty="0"/>
          </a:p>
          <a:p>
            <a:pPr marL="228600" indent="-228600">
              <a:buAutoNum type="arabicPlain" startAt="393"/>
            </a:pPr>
            <a:r>
              <a:rPr lang="de-DE" dirty="0"/>
              <a:t>     225.124 € / 2025 ca. 240.221€ / 2026</a:t>
            </a:r>
          </a:p>
          <a:p>
            <a:pPr marL="0" indent="0">
              <a:buNone/>
            </a:pPr>
            <a:r>
              <a:rPr lang="de-DE" dirty="0"/>
              <a:t>BLB     296.600 € / 2025 ca. 320.000€/ 2026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225653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A1E7B-3C8F-4933-BF28-1C0C0228E94D}" type="datetime1">
              <a:rPr lang="de-DE" smtClean="0"/>
              <a:t>23.02.2026</a:t>
            </a:fld>
            <a:r>
              <a:rPr lang="de-DE"/>
              <a:t>   </a:t>
            </a:r>
            <a:endParaRPr lang="de-DE" dirty="0"/>
          </a:p>
        </p:txBody>
      </p:sp>
      <p:sp>
        <p:nvSpPr>
          <p:cNvPr id="6" name="Fußzeilenplatzhalter 4">
            <a:extLst>
              <a:ext uri="{FF2B5EF4-FFF2-40B4-BE49-F238E27FC236}">
                <a16:creationId xmlns:a16="http://schemas.microsoft.com/office/drawing/2014/main" id="{CE755583-7187-4ECD-A7A7-9C4C1D257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2003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Blaue Land Bus Nov24-Okt25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76750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7D4-6E9D-43CE-A5F2-CF1DA5B6DED5}" type="datetime1">
              <a:rPr lang="de-DE" smtClean="0"/>
              <a:t>23.02.2026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Blaue Land Bus Nov24-Okt25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65518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12DCB-6ED7-4F78-A4D9-2895B8F7569E}" type="datetime1">
              <a:rPr lang="de-DE" smtClean="0"/>
              <a:t>23.02.2026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Blaue Land Bus Nov24-Okt25</a:t>
            </a:r>
          </a:p>
        </p:txBody>
      </p:sp>
    </p:spTree>
    <p:extLst>
      <p:ext uri="{BB962C8B-B14F-4D97-AF65-F5344CB8AC3E}">
        <p14:creationId xmlns:p14="http://schemas.microsoft.com/office/powerpoint/2010/main" val="926756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ED572-64FA-456C-8643-67446BD24BD7}" type="datetime1">
              <a:rPr lang="de-DE" smtClean="0"/>
              <a:t>23.02.2026</a:t>
            </a:fld>
            <a:endParaRPr lang="de-DE"/>
          </a:p>
        </p:txBody>
      </p:sp>
      <p:sp>
        <p:nvSpPr>
          <p:cNvPr id="7" name="Fußzeilenplatzhalter 4">
            <a:extLst>
              <a:ext uri="{FF2B5EF4-FFF2-40B4-BE49-F238E27FC236}">
                <a16:creationId xmlns:a16="http://schemas.microsoft.com/office/drawing/2014/main" id="{1F4FEA32-BCAC-4775-A18B-05F95E718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Blaue Land Bus Nov24-Okt25</a:t>
            </a:r>
          </a:p>
        </p:txBody>
      </p:sp>
    </p:spTree>
    <p:extLst>
      <p:ext uri="{BB962C8B-B14F-4D97-AF65-F5344CB8AC3E}">
        <p14:creationId xmlns:p14="http://schemas.microsoft.com/office/powerpoint/2010/main" val="523522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70224-2F79-4383-B0E8-77F8D357E49F}" type="datetime1">
              <a:rPr lang="de-DE" smtClean="0"/>
              <a:t>23.02.2026</a:t>
            </a:fld>
            <a:endParaRPr lang="de-DE"/>
          </a:p>
        </p:txBody>
      </p:sp>
      <p:sp>
        <p:nvSpPr>
          <p:cNvPr id="9" name="Fußzeilenplatzhalter 4">
            <a:extLst>
              <a:ext uri="{FF2B5EF4-FFF2-40B4-BE49-F238E27FC236}">
                <a16:creationId xmlns:a16="http://schemas.microsoft.com/office/drawing/2014/main" id="{AFF196E4-76AE-4218-990F-A916891B6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Blaue Land Bus Nov24-Okt25</a:t>
            </a:r>
          </a:p>
        </p:txBody>
      </p:sp>
    </p:spTree>
    <p:extLst>
      <p:ext uri="{BB962C8B-B14F-4D97-AF65-F5344CB8AC3E}">
        <p14:creationId xmlns:p14="http://schemas.microsoft.com/office/powerpoint/2010/main" val="2041886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B53CC-0151-474A-8920-D68276EDAA5F}" type="datetime1">
              <a:rPr lang="de-DE" smtClean="0"/>
              <a:t>23.02.2026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3B10DE1-1EF3-456A-8193-1497B6986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Blaue Land Bus Nov24-Okt25</a:t>
            </a:r>
          </a:p>
        </p:txBody>
      </p:sp>
    </p:spTree>
    <p:extLst>
      <p:ext uri="{BB962C8B-B14F-4D97-AF65-F5344CB8AC3E}">
        <p14:creationId xmlns:p14="http://schemas.microsoft.com/office/powerpoint/2010/main" val="2531818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EE43-F77D-4D98-9678-1873CE984287}" type="datetime1">
              <a:rPr lang="de-DE" smtClean="0"/>
              <a:t>23.02.2026</a:t>
            </a:fld>
            <a:endParaRPr lang="de-DE"/>
          </a:p>
        </p:txBody>
      </p:sp>
      <p:sp>
        <p:nvSpPr>
          <p:cNvPr id="4" name="Fußzeilenplatzhalter 4">
            <a:extLst>
              <a:ext uri="{FF2B5EF4-FFF2-40B4-BE49-F238E27FC236}">
                <a16:creationId xmlns:a16="http://schemas.microsoft.com/office/drawing/2014/main" id="{E12AA4C7-20C8-4AB6-BE62-EF3D7C3E5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Blaue Land Bus Nov24-Okt25</a:t>
            </a:r>
          </a:p>
        </p:txBody>
      </p:sp>
    </p:spTree>
    <p:extLst>
      <p:ext uri="{BB962C8B-B14F-4D97-AF65-F5344CB8AC3E}">
        <p14:creationId xmlns:p14="http://schemas.microsoft.com/office/powerpoint/2010/main" val="1923901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3C337-3251-4963-B5D8-44D5BA7644B0}" type="datetime1">
              <a:rPr lang="de-DE" smtClean="0"/>
              <a:t>23.02.2026</a:t>
            </a:fld>
            <a:endParaRPr lang="de-DE"/>
          </a:p>
        </p:txBody>
      </p:sp>
      <p:sp>
        <p:nvSpPr>
          <p:cNvPr id="7" name="Fußzeilenplatzhalter 4">
            <a:extLst>
              <a:ext uri="{FF2B5EF4-FFF2-40B4-BE49-F238E27FC236}">
                <a16:creationId xmlns:a16="http://schemas.microsoft.com/office/drawing/2014/main" id="{9F9EA2E6-2D6B-4569-BEAD-1D55DDD13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Blaue Land Bus Nov24-Okt25</a:t>
            </a:r>
          </a:p>
        </p:txBody>
      </p:sp>
    </p:spTree>
    <p:extLst>
      <p:ext uri="{BB962C8B-B14F-4D97-AF65-F5344CB8AC3E}">
        <p14:creationId xmlns:p14="http://schemas.microsoft.com/office/powerpoint/2010/main" val="3412845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30B7C-B7CC-4D7D-AF2A-F64C0FC962F3}" type="datetime1">
              <a:rPr lang="de-DE" smtClean="0"/>
              <a:t>23.02.2026</a:t>
            </a:fld>
            <a:endParaRPr lang="de-DE"/>
          </a:p>
        </p:txBody>
      </p:sp>
      <p:sp>
        <p:nvSpPr>
          <p:cNvPr id="7" name="Fußzeilenplatzhalter 4">
            <a:extLst>
              <a:ext uri="{FF2B5EF4-FFF2-40B4-BE49-F238E27FC236}">
                <a16:creationId xmlns:a16="http://schemas.microsoft.com/office/drawing/2014/main" id="{F9B7A77A-DF50-4482-B232-6E364CCD2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Blaue Land Bus Nov24-Okt25</a:t>
            </a:r>
          </a:p>
        </p:txBody>
      </p:sp>
    </p:spTree>
    <p:extLst>
      <p:ext uri="{BB962C8B-B14F-4D97-AF65-F5344CB8AC3E}">
        <p14:creationId xmlns:p14="http://schemas.microsoft.com/office/powerpoint/2010/main" val="280077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F8FEC-2030-4D5C-BACB-014F0242433F}" type="datetime1">
              <a:rPr lang="de-DE" smtClean="0"/>
              <a:t>23.02.2026</a:t>
            </a:fld>
            <a:endParaRPr lang="de-DE"/>
          </a:p>
        </p:txBody>
      </p:sp>
      <p:sp>
        <p:nvSpPr>
          <p:cNvPr id="6" name="Fußzeilenplatzhalter 4">
            <a:extLst>
              <a:ext uri="{FF2B5EF4-FFF2-40B4-BE49-F238E27FC236}">
                <a16:creationId xmlns:a16="http://schemas.microsoft.com/office/drawing/2014/main" id="{0BA521A7-1F39-4835-B858-DAD613752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Blaue Land Bus Nov24-Okt25</a:t>
            </a:r>
          </a:p>
        </p:txBody>
      </p:sp>
    </p:spTree>
    <p:extLst>
      <p:ext uri="{BB962C8B-B14F-4D97-AF65-F5344CB8AC3E}">
        <p14:creationId xmlns:p14="http://schemas.microsoft.com/office/powerpoint/2010/main" val="2897706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7" name="Fußzeilenplatzhalter 4">
            <a:extLst>
              <a:ext uri="{FF2B5EF4-FFF2-40B4-BE49-F238E27FC236}">
                <a16:creationId xmlns:a16="http://schemas.microsoft.com/office/drawing/2014/main" id="{4C4716FF-17CB-4992-B86F-32E47D048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Blaue Land Bus Nov24-Okt25</a:t>
            </a:r>
          </a:p>
        </p:txBody>
      </p:sp>
      <p:sp>
        <p:nvSpPr>
          <p:cNvPr id="8" name="Datumsplatzhalter 3">
            <a:extLst>
              <a:ext uri="{FF2B5EF4-FFF2-40B4-BE49-F238E27FC236}">
                <a16:creationId xmlns:a16="http://schemas.microsoft.com/office/drawing/2014/main" id="{7566C82F-6411-4061-A835-7E0B16E537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2ABB1678-DF1E-462B-9CD4-23F6940CE0D6}" type="datetime1">
              <a:rPr lang="de-DE" smtClean="0"/>
              <a:t>23.02.2026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046153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80691"/>
            <a:ext cx="12192000" cy="4446984"/>
          </a:xfrm>
          <a:prstGeom prst="rect">
            <a:avLst/>
          </a:prstGeom>
        </p:spPr>
      </p:pic>
      <p:sp>
        <p:nvSpPr>
          <p:cNvPr id="8" name="Rechteck 7"/>
          <p:cNvSpPr/>
          <p:nvPr userDrawn="1"/>
        </p:nvSpPr>
        <p:spPr>
          <a:xfrm>
            <a:off x="0" y="960100"/>
            <a:ext cx="12192000" cy="1379764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80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00742" y="4253593"/>
            <a:ext cx="10765972" cy="1338942"/>
          </a:xfrm>
        </p:spPr>
        <p:txBody>
          <a:bodyPr/>
          <a:lstStyle>
            <a:lvl1pPr marL="0" indent="0" algn="l">
              <a:buNone/>
              <a:defRPr sz="24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Text hinzufügen</a:t>
            </a:r>
            <a:endParaRPr lang="en-US" dirty="0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CCF06CA-73E7-4F6B-A2FD-400EAB9746D0}" type="datetime1">
              <a:rPr lang="de-DE" smtClean="0"/>
              <a:t>23.02.2026</a:t>
            </a:fld>
            <a:endParaRPr lang="de-DE"/>
          </a:p>
        </p:txBody>
      </p:sp>
      <p:sp>
        <p:nvSpPr>
          <p:cNvPr id="11" name="Fußzeilenplatzhalt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Blaue Land Bus Nov24-Okt25</a:t>
            </a:r>
            <a:endParaRPr lang="de-DE" dirty="0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91371C4-9594-4C31-925B-36AA0E3526A8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13" name="Titel 11"/>
          <p:cNvSpPr>
            <a:spLocks noGrp="1"/>
          </p:cNvSpPr>
          <p:nvPr>
            <p:ph type="title"/>
          </p:nvPr>
        </p:nvSpPr>
        <p:spPr>
          <a:xfrm>
            <a:off x="838200" y="1109608"/>
            <a:ext cx="10515600" cy="938893"/>
          </a:xfrm>
        </p:spPr>
        <p:txBody>
          <a:bodyPr/>
          <a:lstStyle/>
          <a:p>
            <a:r>
              <a:rPr lang="de-DE" dirty="0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771928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792000" cy="365125"/>
          </a:xfrm>
          <a:prstGeom prst="rect">
            <a:avLst/>
          </a:prstGeom>
        </p:spPr>
        <p:txBody>
          <a:bodyPr vert="horz" lIns="36000" tIns="45720" rIns="3600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5EB884-D354-49A5-A3BA-89078E966DAA}" type="datetime1">
              <a:rPr lang="de-DE" smtClean="0"/>
              <a:t>23.02.2026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644424" y="6356350"/>
            <a:ext cx="7200000" cy="365125"/>
          </a:xfrm>
          <a:prstGeom prst="rect">
            <a:avLst/>
          </a:prstGeom>
        </p:spPr>
        <p:txBody>
          <a:bodyPr vert="horz" lIns="36000" tIns="45720" rIns="3600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/>
              <a:t>Blaue Land Bus Nov24-Okt25</a:t>
            </a:r>
            <a:endParaRPr lang="de-DE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7294F8A3-366B-40B1-BC59-EE386ACCC8B6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0"/>
            <a:ext cx="1980000" cy="88000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9742E362-A017-4CDD-9E0A-1141BF0C719F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9023" y="6104247"/>
            <a:ext cx="2232000" cy="449699"/>
          </a:xfrm>
          <a:prstGeom prst="rect">
            <a:avLst/>
          </a:prstGeom>
        </p:spPr>
      </p:pic>
      <p:sp>
        <p:nvSpPr>
          <p:cNvPr id="10" name="Foliennummernplatzhalter 5">
            <a:extLst>
              <a:ext uri="{FF2B5EF4-FFF2-40B4-BE49-F238E27FC236}">
                <a16:creationId xmlns:a16="http://schemas.microsoft.com/office/drawing/2014/main" id="{25576326-A04A-41AF-B9A0-8802000595B1}"/>
              </a:ext>
            </a:extLst>
          </p:cNvPr>
          <p:cNvSpPr txBox="1">
            <a:spLocks/>
          </p:cNvSpPr>
          <p:nvPr userDrawn="1"/>
        </p:nvSpPr>
        <p:spPr>
          <a:xfrm>
            <a:off x="8788400" y="1587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CE3BD21E-A314-46E2-A0DD-353E032B2DBB}" type="slidenum">
              <a:rPr lang="de-DE" sz="1200" kern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pPr algn="r"/>
              <a:t>‹Nr.›</a:t>
            </a:fld>
            <a:endParaRPr lang="de-DE" sz="1200" kern="120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984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770823" y="1046834"/>
            <a:ext cx="11353800" cy="1149131"/>
          </a:xfrm>
        </p:spPr>
        <p:txBody>
          <a:bodyPr>
            <a:noAutofit/>
          </a:bodyPr>
          <a:lstStyle/>
          <a:p>
            <a:pPr algn="r"/>
            <a:r>
              <a:rPr lang="de-DE" sz="2400" dirty="0"/>
              <a:t>Aktueller Sachstand Blaue Land Bus – Bilanz nach dem ersten Betriebsjahr</a:t>
            </a:r>
            <a:br>
              <a:rPr lang="de-DE" sz="2400" dirty="0"/>
            </a:br>
            <a:endParaRPr lang="de-DE" sz="2400" dirty="0"/>
          </a:p>
        </p:txBody>
      </p:sp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47300" y="6337300"/>
            <a:ext cx="304800" cy="304800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6FF80C25-002B-4917-A686-249797A565C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33" b="10224"/>
          <a:stretch/>
        </p:blipFill>
        <p:spPr>
          <a:xfrm>
            <a:off x="-29681" y="2348365"/>
            <a:ext cx="12251362" cy="5130265"/>
          </a:xfrm>
          <a:prstGeom prst="rect">
            <a:avLst/>
          </a:prstGeom>
        </p:spPr>
      </p:pic>
      <p:sp>
        <p:nvSpPr>
          <p:cNvPr id="2" name="Untertitel 1"/>
          <p:cNvSpPr>
            <a:spLocks noGrp="1"/>
          </p:cNvSpPr>
          <p:nvPr>
            <p:ph type="subTitle" idx="1"/>
          </p:nvPr>
        </p:nvSpPr>
        <p:spPr>
          <a:xfrm>
            <a:off x="1059372" y="5810477"/>
            <a:ext cx="9783324" cy="679223"/>
          </a:xfrm>
        </p:spPr>
        <p:txBody>
          <a:bodyPr>
            <a:normAutofit/>
          </a:bodyPr>
          <a:lstStyle/>
          <a:p>
            <a:r>
              <a:rPr lang="de-DE" sz="2800" dirty="0"/>
              <a:t>Mobilität im Landkreis Garmisch-Partenkirchen gestalten!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32B47ED3-1C31-4391-8398-EC8CF07248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Blaue Land Bus Nov24-Okt25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2024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18"/>
    </mc:Choice>
    <mc:Fallback xmlns="">
      <p:transition spd="slow" advTm="61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9FA4D7E-F4A2-F469-5854-18B83E18B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Der Blaue Land Bus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8814F722-0C47-9AC6-CCB0-46295765B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err="1"/>
              <a:t>KliMo</a:t>
            </a:r>
            <a:r>
              <a:rPr lang="de-DE" dirty="0"/>
              <a:t>/005/2026 - Blaue Land Bus Nov24-Okt25</a:t>
            </a:r>
          </a:p>
        </p:txBody>
      </p:sp>
      <p:pic>
        <p:nvPicPr>
          <p:cNvPr id="1026" name="Picture 2" descr="Blaue Land Bus - Ein schwarzer Minibus mit einer Person auf dem Fahrersitz an der Seite und dem Aufdruck &quot;Blaue Land Bus&quot;">
            <a:extLst>
              <a:ext uri="{FF2B5EF4-FFF2-40B4-BE49-F238E27FC236}">
                <a16:creationId xmlns:a16="http://schemas.microsoft.com/office/drawing/2014/main" id="{F47F6C0A-0A19-3E97-E3AC-16E1E8C955F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244" y="1482725"/>
            <a:ext cx="7735712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E2530722-E2AA-7530-A43A-D74DB88D5262}"/>
              </a:ext>
            </a:extLst>
          </p:cNvPr>
          <p:cNvSpPr txBox="1"/>
          <p:nvPr/>
        </p:nvSpPr>
        <p:spPr>
          <a:xfrm>
            <a:off x="8573912" y="739895"/>
            <a:ext cx="3388239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Bestellung: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App oder Telefon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7 Tage im voraus buchbar</a:t>
            </a:r>
          </a:p>
          <a:p>
            <a:endParaRPr lang="de-DE" dirty="0"/>
          </a:p>
          <a:p>
            <a:r>
              <a:rPr lang="de-DE" dirty="0"/>
              <a:t>Fuhrpark: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5 Elektro-Klein-Busse</a:t>
            </a:r>
          </a:p>
          <a:p>
            <a:endParaRPr lang="de-DE" dirty="0"/>
          </a:p>
          <a:p>
            <a:r>
              <a:rPr lang="de-DE" dirty="0"/>
              <a:t>Bediengebiet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LK Garmisch-Partenkirchen: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Markt Murnau, </a:t>
            </a:r>
            <a:r>
              <a:rPr lang="de-DE" dirty="0" err="1"/>
              <a:t>Riegsee</a:t>
            </a:r>
            <a:r>
              <a:rPr lang="de-DE" dirty="0"/>
              <a:t>, Seehausen, Uffing, Spatzenhausen, Schwaigen, Ohlstadt,</a:t>
            </a:r>
          </a:p>
          <a:p>
            <a:endParaRPr lang="de-DE" dirty="0"/>
          </a:p>
          <a:p>
            <a:r>
              <a:rPr lang="de-DE" dirty="0"/>
              <a:t>LK Weilheim-Schongau:</a:t>
            </a:r>
          </a:p>
          <a:p>
            <a:r>
              <a:rPr lang="de-DE" dirty="0" err="1"/>
              <a:t>Eglfing</a:t>
            </a:r>
            <a:r>
              <a:rPr lang="de-DE" dirty="0"/>
              <a:t> und </a:t>
            </a:r>
            <a:r>
              <a:rPr lang="de-DE" dirty="0" err="1"/>
              <a:t>Obersöchering</a:t>
            </a:r>
            <a:endParaRPr lang="de-DE" dirty="0"/>
          </a:p>
          <a:p>
            <a:endParaRPr lang="de-DE" dirty="0"/>
          </a:p>
          <a:p>
            <a:r>
              <a:rPr lang="de-DE" dirty="0"/>
              <a:t>Täglich von 7.00-20:00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130358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35F4EF6-7582-341B-08C9-1C5BA1A83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Blaue Land Bus Nov24-Okt25</a:t>
            </a:r>
            <a:endParaRPr lang="de-DE" dirty="0"/>
          </a:p>
        </p:txBody>
      </p:sp>
      <p:graphicFrame>
        <p:nvGraphicFramePr>
          <p:cNvPr id="9" name="Inhaltsplatzhalter 8">
            <a:extLst>
              <a:ext uri="{FF2B5EF4-FFF2-40B4-BE49-F238E27FC236}">
                <a16:creationId xmlns:a16="http://schemas.microsoft.com/office/drawing/2014/main" id="{4DF6D2B1-845C-AEC2-278C-338487BB600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583184"/>
              </p:ext>
            </p:extLst>
          </p:nvPr>
        </p:nvGraphicFramePr>
        <p:xfrm>
          <a:off x="3258917" y="110836"/>
          <a:ext cx="7598269" cy="62363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41276">
                  <a:extLst>
                    <a:ext uri="{9D8B030D-6E8A-4147-A177-3AD203B41FA5}">
                      <a16:colId xmlns:a16="http://schemas.microsoft.com/office/drawing/2014/main" val="3459025260"/>
                    </a:ext>
                  </a:extLst>
                </a:gridCol>
                <a:gridCol w="2259724">
                  <a:extLst>
                    <a:ext uri="{9D8B030D-6E8A-4147-A177-3AD203B41FA5}">
                      <a16:colId xmlns:a16="http://schemas.microsoft.com/office/drawing/2014/main" val="1831363300"/>
                    </a:ext>
                  </a:extLst>
                </a:gridCol>
                <a:gridCol w="1797269">
                  <a:extLst>
                    <a:ext uri="{9D8B030D-6E8A-4147-A177-3AD203B41FA5}">
                      <a16:colId xmlns:a16="http://schemas.microsoft.com/office/drawing/2014/main" val="3329224592"/>
                    </a:ext>
                  </a:extLst>
                </a:gridCol>
              </a:tblGrid>
              <a:tr h="133663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800" b="1" dirty="0">
                          <a:effectLst/>
                        </a:rPr>
                        <a:t>Tarif Blaue Land Bus</a:t>
                      </a:r>
                    </a:p>
                  </a:txBody>
                  <a:tcPr marL="44450" marR="4445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44450" marR="4445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63636642"/>
                  </a:ext>
                </a:extLst>
              </a:tr>
              <a:tr h="240380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dirty="0">
                          <a:effectLst/>
                        </a:rPr>
                        <a:t> </a:t>
                      </a:r>
                      <a:endParaRPr lang="de-DE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>
                          <a:effectLst/>
                        </a:rPr>
                        <a:t> </a:t>
                      </a:r>
                      <a:endParaRPr lang="de-D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>
                          <a:effectLst/>
                        </a:rPr>
                        <a:t> </a:t>
                      </a:r>
                      <a:endParaRPr lang="de-D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468666077"/>
                  </a:ext>
                </a:extLst>
              </a:tr>
              <a:tr h="2403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dirty="0">
                          <a:effectLst/>
                        </a:rPr>
                        <a:t>Ticket</a:t>
                      </a:r>
                      <a:endParaRPr lang="de-DE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>
                          <a:effectLst/>
                        </a:rPr>
                        <a:t>Distanz</a:t>
                      </a:r>
                      <a:endParaRPr lang="de-D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>
                          <a:effectLst/>
                        </a:rPr>
                        <a:t>Preis</a:t>
                      </a:r>
                      <a:endParaRPr lang="de-D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287695736"/>
                  </a:ext>
                </a:extLst>
              </a:tr>
              <a:tr h="2403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dirty="0">
                          <a:effectLst/>
                        </a:rPr>
                        <a:t>Einzelticket</a:t>
                      </a:r>
                      <a:endParaRPr lang="de-DE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>
                          <a:effectLst/>
                        </a:rPr>
                        <a:t>0-5 km</a:t>
                      </a:r>
                      <a:endParaRPr lang="de-D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>
                          <a:effectLst/>
                        </a:rPr>
                        <a:t>2,50 €</a:t>
                      </a:r>
                      <a:endParaRPr lang="de-D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914091604"/>
                  </a:ext>
                </a:extLst>
              </a:tr>
              <a:tr h="2403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dirty="0">
                          <a:effectLst/>
                        </a:rPr>
                        <a:t>Einzelticket</a:t>
                      </a:r>
                      <a:endParaRPr lang="de-DE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>
                          <a:effectLst/>
                        </a:rPr>
                        <a:t>5-10 km</a:t>
                      </a:r>
                      <a:endParaRPr lang="de-D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>
                          <a:effectLst/>
                        </a:rPr>
                        <a:t>5,00 €</a:t>
                      </a:r>
                      <a:endParaRPr lang="de-D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30502938"/>
                  </a:ext>
                </a:extLst>
              </a:tr>
              <a:tr h="2403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dirty="0">
                          <a:effectLst/>
                        </a:rPr>
                        <a:t>Einzelticket</a:t>
                      </a:r>
                      <a:endParaRPr lang="de-DE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dirty="0">
                          <a:effectLst/>
                        </a:rPr>
                        <a:t>10-15 km</a:t>
                      </a:r>
                      <a:endParaRPr lang="de-DE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>
                          <a:effectLst/>
                        </a:rPr>
                        <a:t>7,50 €</a:t>
                      </a:r>
                      <a:endParaRPr lang="de-D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430034924"/>
                  </a:ext>
                </a:extLst>
              </a:tr>
              <a:tr h="2403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Kinder -und Jugendticket</a:t>
                      </a:r>
                      <a:endParaRPr lang="de-DE" sz="160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bis 5 km</a:t>
                      </a:r>
                      <a:endParaRPr lang="de-DE" sz="160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1,50 €</a:t>
                      </a:r>
                      <a:endParaRPr lang="de-DE" sz="160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416542384"/>
                  </a:ext>
                </a:extLst>
              </a:tr>
              <a:tr h="2403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Kinder -und Jugendticket</a:t>
                      </a:r>
                      <a:endParaRPr lang="de-DE" sz="160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bis 10 km</a:t>
                      </a:r>
                      <a:endParaRPr lang="de-DE" sz="160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2,50 €</a:t>
                      </a:r>
                      <a:endParaRPr lang="de-DE" sz="160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495603643"/>
                  </a:ext>
                </a:extLst>
              </a:tr>
              <a:tr h="2403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Kinder -und Jugendticket</a:t>
                      </a:r>
                      <a:endParaRPr lang="de-DE" sz="160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ab 10 km</a:t>
                      </a:r>
                      <a:endParaRPr lang="de-DE" sz="160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3,50 €</a:t>
                      </a:r>
                      <a:endParaRPr lang="de-DE" sz="160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3861385031"/>
                  </a:ext>
                </a:extLst>
              </a:tr>
              <a:tr h="4581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>
                          <a:effectLst/>
                        </a:rPr>
                        <a:t>Gruppenticket / ab 3 Personen</a:t>
                      </a:r>
                      <a:endParaRPr lang="de-D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dirty="0">
                          <a:effectLst/>
                        </a:rPr>
                        <a:t>bis 5 km</a:t>
                      </a:r>
                      <a:endParaRPr lang="de-DE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>
                          <a:effectLst/>
                        </a:rPr>
                        <a:t>6,00 €</a:t>
                      </a:r>
                      <a:endParaRPr lang="de-D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3675421669"/>
                  </a:ext>
                </a:extLst>
              </a:tr>
              <a:tr h="4581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>
                          <a:effectLst/>
                        </a:rPr>
                        <a:t>Gruppenticket / ab 3 Personen</a:t>
                      </a:r>
                      <a:endParaRPr lang="de-D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dirty="0">
                          <a:effectLst/>
                        </a:rPr>
                        <a:t>bis 10 km</a:t>
                      </a:r>
                      <a:endParaRPr lang="de-DE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>
                          <a:effectLst/>
                        </a:rPr>
                        <a:t>12,00 €</a:t>
                      </a:r>
                      <a:endParaRPr lang="de-D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176413352"/>
                  </a:ext>
                </a:extLst>
              </a:tr>
              <a:tr h="4581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dirty="0">
                          <a:effectLst/>
                        </a:rPr>
                        <a:t>Gruppenticket / ab 3 Personen</a:t>
                      </a:r>
                      <a:endParaRPr lang="de-DE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dirty="0">
                          <a:effectLst/>
                        </a:rPr>
                        <a:t>ab 10 km</a:t>
                      </a:r>
                      <a:endParaRPr lang="de-DE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>
                          <a:effectLst/>
                        </a:rPr>
                        <a:t>16,00 €</a:t>
                      </a:r>
                      <a:endParaRPr lang="de-D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3030856047"/>
                  </a:ext>
                </a:extLst>
              </a:tr>
              <a:tr h="4581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>
                          <a:effectLst/>
                        </a:rPr>
                        <a:t>Kinder bis 6 Jahre i. B. Eltern</a:t>
                      </a:r>
                      <a:endParaRPr lang="de-DE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dirty="0">
                          <a:effectLst/>
                        </a:rPr>
                        <a:t>alle Strecken</a:t>
                      </a:r>
                      <a:endParaRPr lang="de-DE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dirty="0">
                          <a:effectLst/>
                        </a:rPr>
                        <a:t>0,00 €</a:t>
                      </a:r>
                      <a:endParaRPr lang="de-DE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947663693"/>
                  </a:ext>
                </a:extLst>
              </a:tr>
              <a:tr h="458132">
                <a:tc gridSpan="3"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dirty="0">
                          <a:effectLst/>
                        </a:rPr>
                        <a:t>1,50 € je weiterer angefangener km</a:t>
                      </a:r>
                      <a:endParaRPr lang="de-DE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400" dirty="0">
                          <a:effectLst/>
                        </a:rPr>
                        <a:t>Fahrgäste mit Deutschlandticket ohne Aufschlag</a:t>
                      </a:r>
                    </a:p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400" dirty="0">
                          <a:effectLst/>
                        </a:rPr>
                        <a:t>Fahrgäste mit behinderten Ausweis fahren Kostenlos</a:t>
                      </a:r>
                    </a:p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400" dirty="0">
                          <a:effectLst/>
                        </a:rPr>
                        <a:t>Kinder- und Jugendticket gilt für Personen zwischen 6 bis einschließlich 16 Jahren</a:t>
                      </a:r>
                    </a:p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400" dirty="0">
                          <a:effectLst/>
                        </a:rPr>
                        <a:t>Gruppenfahrten in einer gemeinsamen Buchung entrichtet die Gruppe den jeweiligen Betrag – Start und Ziel identisch </a:t>
                      </a:r>
                    </a:p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600" dirty="0">
                          <a:effectLst/>
                        </a:rPr>
                        <a:t> </a:t>
                      </a:r>
                      <a:endParaRPr lang="de-DE" sz="16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44450" marR="4445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de-DE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4262423520"/>
                  </a:ext>
                </a:extLst>
              </a:tr>
            </a:tbl>
          </a:graphicData>
        </a:graphic>
      </p:graphicFrame>
      <p:sp>
        <p:nvSpPr>
          <p:cNvPr id="11" name="Pfeil: nach rechts 10">
            <a:extLst>
              <a:ext uri="{FF2B5EF4-FFF2-40B4-BE49-F238E27FC236}">
                <a16:creationId xmlns:a16="http://schemas.microsoft.com/office/drawing/2014/main" id="{A2311667-F230-04F2-A81C-C05DAA2B6918}"/>
              </a:ext>
            </a:extLst>
          </p:cNvPr>
          <p:cNvSpPr/>
          <p:nvPr/>
        </p:nvSpPr>
        <p:spPr>
          <a:xfrm>
            <a:off x="383627" y="1069153"/>
            <a:ext cx="2252871" cy="18288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Neu! Kinder – und Jugendticket</a:t>
            </a:r>
          </a:p>
        </p:txBody>
      </p:sp>
    </p:spTree>
    <p:extLst>
      <p:ext uri="{BB962C8B-B14F-4D97-AF65-F5344CB8AC3E}">
        <p14:creationId xmlns:p14="http://schemas.microsoft.com/office/powerpoint/2010/main" val="881279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D23670A-C1EE-5A92-B390-DB7678F56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6" name="Inhaltsplatzhalter 5">
            <a:extLst>
              <a:ext uri="{FF2B5EF4-FFF2-40B4-BE49-F238E27FC236}">
                <a16:creationId xmlns:a16="http://schemas.microsoft.com/office/drawing/2014/main" id="{965C95DD-F054-7E0F-18D8-9CDAEDE860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38969" y="246693"/>
            <a:ext cx="7656723" cy="6014539"/>
          </a:xfrm>
        </p:spPr>
      </p:pic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3BBA06F-C7E9-AD54-28B2-35F83D0A0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Blaue Land Bus Nov24-Okt25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290027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2CA5D752-7528-DB72-7966-88057858B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7318"/>
            <a:ext cx="10515600" cy="1325563"/>
          </a:xfrm>
        </p:spPr>
        <p:txBody>
          <a:bodyPr/>
          <a:lstStyle/>
          <a:p>
            <a:r>
              <a:rPr lang="de-DE" dirty="0"/>
              <a:t>Zugestiegene Fahrgäste pro Kommune</a:t>
            </a:r>
          </a:p>
        </p:txBody>
      </p:sp>
      <p:sp>
        <p:nvSpPr>
          <p:cNvPr id="8" name="Inhaltsplatzhalt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96900" lvl="1" indent="0">
              <a:lnSpc>
                <a:spcPct val="115000"/>
              </a:lnSpc>
              <a:spcBef>
                <a:spcPts val="0"/>
              </a:spcBef>
              <a:buSzPts val="1400"/>
              <a:buNone/>
            </a:pPr>
            <a:endParaRPr lang="de-DE" dirty="0">
              <a:latin typeface="Calibri" panose="020F0502020204030204" pitchFamily="34" charset="0"/>
              <a:ea typeface="Raleway"/>
              <a:cs typeface="Calibri" panose="020F0502020204030204" pitchFamily="34" charset="0"/>
              <a:sym typeface="Raleway"/>
            </a:endParaRPr>
          </a:p>
          <a:p>
            <a:pPr marL="457200" lvl="1" indent="0">
              <a:lnSpc>
                <a:spcPct val="70000"/>
              </a:lnSpc>
              <a:buNone/>
            </a:pPr>
            <a:endParaRPr lang="de-DE" dirty="0"/>
          </a:p>
          <a:p>
            <a:pPr marL="139700" indent="0">
              <a:lnSpc>
                <a:spcPct val="115000"/>
              </a:lnSpc>
              <a:spcBef>
                <a:spcPts val="0"/>
              </a:spcBef>
              <a:buSzPts val="1400"/>
              <a:buNone/>
            </a:pPr>
            <a:endParaRPr lang="de-DE" dirty="0">
              <a:latin typeface="Calibri" panose="020F0502020204030204" pitchFamily="34" charset="0"/>
              <a:ea typeface="Raleway"/>
              <a:cs typeface="Calibri" panose="020F0502020204030204" pitchFamily="34" charset="0"/>
              <a:sym typeface="Raleway"/>
            </a:endParaRPr>
          </a:p>
          <a:p>
            <a:pPr marL="425450" indent="-285750">
              <a:lnSpc>
                <a:spcPct val="115000"/>
              </a:lnSpc>
              <a:spcBef>
                <a:spcPts val="0"/>
              </a:spcBef>
              <a:buSzPts val="1400"/>
            </a:pPr>
            <a:endParaRPr lang="de-DE" sz="2000" dirty="0">
              <a:latin typeface="Calibri" panose="020F0502020204030204" pitchFamily="34" charset="0"/>
              <a:ea typeface="Raleway"/>
              <a:cs typeface="Calibri" panose="020F0502020204030204" pitchFamily="34" charset="0"/>
              <a:sym typeface="Raleway"/>
            </a:endParaRP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A6AB3EBE-18BF-497D-8F9A-341A5BD741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Blaue Land Bus Nov24-Okt25</a:t>
            </a:r>
            <a:endParaRPr lang="de-DE" dirty="0"/>
          </a:p>
        </p:txBody>
      </p:sp>
      <p:graphicFrame>
        <p:nvGraphicFramePr>
          <p:cNvPr id="9" name="Diagramm 8">
            <a:extLst>
              <a:ext uri="{FF2B5EF4-FFF2-40B4-BE49-F238E27FC236}">
                <a16:creationId xmlns:a16="http://schemas.microsoft.com/office/drawing/2014/main" id="{636990D5-8D1E-669E-644D-729E3FDBED9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90356706"/>
              </p:ext>
            </p:extLst>
          </p:nvPr>
        </p:nvGraphicFramePr>
        <p:xfrm>
          <a:off x="838201" y="1245393"/>
          <a:ext cx="10041082" cy="48125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6790652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85A8D28-73FC-799F-B863-4D5CD485C5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073" y="136525"/>
            <a:ext cx="10515600" cy="1325563"/>
          </a:xfrm>
        </p:spPr>
        <p:txBody>
          <a:bodyPr/>
          <a:lstStyle/>
          <a:p>
            <a:r>
              <a:rPr lang="de-DE" dirty="0"/>
              <a:t>Fahrten nach Km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2D249617-D8D4-9F87-B083-981056FF1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Blaue Land Bus Nov24-Okt25</a:t>
            </a:r>
            <a:endParaRPr lang="de-DE" dirty="0"/>
          </a:p>
        </p:txBody>
      </p:sp>
      <p:graphicFrame>
        <p:nvGraphicFramePr>
          <p:cNvPr id="8" name="Inhaltsplatzhalter 7">
            <a:extLst>
              <a:ext uri="{FF2B5EF4-FFF2-40B4-BE49-F238E27FC236}">
                <a16:creationId xmlns:a16="http://schemas.microsoft.com/office/drawing/2014/main" id="{9533B515-50BB-BE71-D410-B958503494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0048970"/>
              </p:ext>
            </p:extLst>
          </p:nvPr>
        </p:nvGraphicFramePr>
        <p:xfrm>
          <a:off x="1649450" y="1143000"/>
          <a:ext cx="7710056" cy="49508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8192732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55453C-8607-6F68-13F5-64289C744A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1686"/>
            <a:ext cx="10515600" cy="1165004"/>
          </a:xfrm>
        </p:spPr>
        <p:txBody>
          <a:bodyPr>
            <a:normAutofit/>
          </a:bodyPr>
          <a:lstStyle/>
          <a:p>
            <a:r>
              <a:rPr lang="de-DE" sz="4000" dirty="0"/>
              <a:t>Fahrten aus Kommunen 1. Betriebsjahr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0DD1E981-159B-6DB6-3956-F71BFCC0E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Blaue Land Bus Nov24-Okt25</a:t>
            </a:r>
          </a:p>
        </p:txBody>
      </p:sp>
      <p:graphicFrame>
        <p:nvGraphicFramePr>
          <p:cNvPr id="6" name="Diagramm 5">
            <a:extLst>
              <a:ext uri="{FF2B5EF4-FFF2-40B4-BE49-F238E27FC236}">
                <a16:creationId xmlns:a16="http://schemas.microsoft.com/office/drawing/2014/main" id="{EA810E07-C4B3-F58B-AC5A-E2A6D3141A5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05410457"/>
              </p:ext>
            </p:extLst>
          </p:nvPr>
        </p:nvGraphicFramePr>
        <p:xfrm>
          <a:off x="4705003" y="1335788"/>
          <a:ext cx="7049193" cy="53754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Inhaltsplatzhalter 9">
            <a:extLst>
              <a:ext uri="{FF2B5EF4-FFF2-40B4-BE49-F238E27FC236}">
                <a16:creationId xmlns:a16="http://schemas.microsoft.com/office/drawing/2014/main" id="{1C8F7118-126F-0128-CE54-96C687804CB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2924807"/>
              </p:ext>
            </p:extLst>
          </p:nvPr>
        </p:nvGraphicFramePr>
        <p:xfrm>
          <a:off x="838200" y="1446690"/>
          <a:ext cx="10515600" cy="4730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594719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74AE964-EEB6-F2FF-948E-467A95056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aktuelle Kalkulation Blaue Land Bus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72F3486A-4EEA-D87E-CF2F-048713C44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Blaue Land Bus Nov24-Okt25</a:t>
            </a:r>
            <a:endParaRPr lang="de-DE" dirty="0"/>
          </a:p>
        </p:txBody>
      </p:sp>
      <p:graphicFrame>
        <p:nvGraphicFramePr>
          <p:cNvPr id="3" name="Inhaltsplatzhalter 2">
            <a:extLst>
              <a:ext uri="{FF2B5EF4-FFF2-40B4-BE49-F238E27FC236}">
                <a16:creationId xmlns:a16="http://schemas.microsoft.com/office/drawing/2014/main" id="{22BD76CE-4AFF-6C4C-2318-FEA6379A7B4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0488742"/>
              </p:ext>
            </p:extLst>
          </p:nvPr>
        </p:nvGraphicFramePr>
        <p:xfrm>
          <a:off x="808383" y="1825625"/>
          <a:ext cx="9912626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53739">
                  <a:extLst>
                    <a:ext uri="{9D8B030D-6E8A-4147-A177-3AD203B41FA5}">
                      <a16:colId xmlns:a16="http://schemas.microsoft.com/office/drawing/2014/main" val="4185693433"/>
                    </a:ext>
                  </a:extLst>
                </a:gridCol>
                <a:gridCol w="1414400">
                  <a:extLst>
                    <a:ext uri="{9D8B030D-6E8A-4147-A177-3AD203B41FA5}">
                      <a16:colId xmlns:a16="http://schemas.microsoft.com/office/drawing/2014/main" val="2335146047"/>
                    </a:ext>
                  </a:extLst>
                </a:gridCol>
                <a:gridCol w="944487">
                  <a:extLst>
                    <a:ext uri="{9D8B030D-6E8A-4147-A177-3AD203B41FA5}">
                      <a16:colId xmlns:a16="http://schemas.microsoft.com/office/drawing/2014/main" val="19754880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400" dirty="0"/>
                        <a:t>Posten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/>
                        <a:t>€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/>
                        <a:t>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23255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2400" dirty="0"/>
                        <a:t>Betriebskosten inkl. Einrichtungspauschale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400" dirty="0"/>
                        <a:t>1.072.970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400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36935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2400" dirty="0"/>
                        <a:t>Fahrgasteinnahmen + D Ticket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400" dirty="0"/>
                        <a:t>250.520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400" dirty="0"/>
                        <a:t>23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37894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2400" dirty="0"/>
                        <a:t>Förderung Mobilität im ländlichen Raum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400" dirty="0"/>
                        <a:t>240.646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400" dirty="0"/>
                        <a:t>23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2776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2400" dirty="0"/>
                        <a:t>Anteil LK WM-SOG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400" dirty="0"/>
                        <a:t>60.159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400" dirty="0"/>
                        <a:t>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6062365"/>
                  </a:ext>
                </a:extLst>
              </a:tr>
              <a:tr h="454853">
                <a:tc>
                  <a:txBody>
                    <a:bodyPr/>
                    <a:lstStyle/>
                    <a:p>
                      <a:r>
                        <a:rPr lang="de-DE" sz="2400" dirty="0"/>
                        <a:t>Zuschüsse Kommunen Blaues Land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400" dirty="0"/>
                        <a:t>227.435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400" dirty="0"/>
                        <a:t>21</a:t>
                      </a:r>
                    </a:p>
                    <a:p>
                      <a:pPr algn="r"/>
                      <a:endParaRPr lang="de-DE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90912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2400" b="1" dirty="0"/>
                        <a:t>Zuschuss Landkreis Ga-Pa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400" b="1" dirty="0"/>
                        <a:t>294.211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400" b="1" dirty="0"/>
                        <a:t>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18978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09708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2030199-4B58-9346-A15C-ADEB890135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Erfahrungen - Anregungen – Fragen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EB5F1ED-B1FE-D84A-BEFA-767E5FFB0E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Der Blaue Land Bus ist sehr gut angelaufen. </a:t>
            </a:r>
          </a:p>
          <a:p>
            <a:r>
              <a:rPr lang="de-DE" dirty="0"/>
              <a:t>Einwohner aus allen Kommunen nutzen das Angebot.</a:t>
            </a:r>
          </a:p>
          <a:p>
            <a:r>
              <a:rPr lang="de-DE" dirty="0"/>
              <a:t>Auch andere Talschaften wünschen so ein Angebot</a:t>
            </a: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/>
              <a:t>Aber:</a:t>
            </a:r>
          </a:p>
          <a:p>
            <a:r>
              <a:rPr lang="de-DE" dirty="0"/>
              <a:t>Der Betrieb kommt während den Schultagen am Nachmittag zwischen 12 und 17 Uhr an seine Kapazitätsgrenzen 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C9F132B9-6819-9B21-F4ED-EB1E2DBB5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Blaue Land Bus Nov24-Okt25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253620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enutzerdefiniert 1">
      <a:majorFont>
        <a:latin typeface="Fira Sans"/>
        <a:ea typeface=""/>
        <a:cs typeface=""/>
      </a:majorFont>
      <a:minorFont>
        <a:latin typeface="Fira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Praesentation-LRAGAP-4j.potx" id="{D4DD10FA-85A5-4D36-BD4E-E8600EA63732}" vid="{34CA1863-BD99-4738-9909-1754847499F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PPPraesentation-LRAGAP</Template>
  <TotalTime>0</TotalTime>
  <Words>439</Words>
  <Application>Microsoft Office PowerPoint</Application>
  <PresentationFormat>Breitbild</PresentationFormat>
  <Paragraphs>124</Paragraphs>
  <Slides>9</Slides>
  <Notes>5</Notes>
  <HiddenSlides>0</HiddenSlides>
  <MMClips>1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3" baseType="lpstr">
      <vt:lpstr>Arial</vt:lpstr>
      <vt:lpstr>Calibri</vt:lpstr>
      <vt:lpstr>Fira Sans</vt:lpstr>
      <vt:lpstr>Office</vt:lpstr>
      <vt:lpstr>Aktueller Sachstand Blaue Land Bus – Bilanz nach dem ersten Betriebsjahr </vt:lpstr>
      <vt:lpstr>Der Blaue Land Bus</vt:lpstr>
      <vt:lpstr>PowerPoint-Präsentation</vt:lpstr>
      <vt:lpstr>PowerPoint-Präsentation</vt:lpstr>
      <vt:lpstr>Zugestiegene Fahrgäste pro Kommune</vt:lpstr>
      <vt:lpstr>Fahrten nach Km</vt:lpstr>
      <vt:lpstr>Fahrten aus Kommunen 1. Betriebsjahr</vt:lpstr>
      <vt:lpstr>aktuelle Kalkulation Blaue Land Bus</vt:lpstr>
      <vt:lpstr>Erfahrungen - Anregungen – Fragen</vt:lpstr>
    </vt:vector>
  </TitlesOfParts>
  <Company>Landratsamt Garmisch-Partenkirchen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ÖPNV Kommission 27.04.2023</dc:title>
  <dc:creator>Kopp Melissa</dc:creator>
  <cp:lastModifiedBy>Moghaddass Esfehani Christine</cp:lastModifiedBy>
  <cp:revision>329</cp:revision>
  <cp:lastPrinted>2024-07-04T09:44:15Z</cp:lastPrinted>
  <dcterms:created xsi:type="dcterms:W3CDTF">2023-04-24T09:21:16Z</dcterms:created>
  <dcterms:modified xsi:type="dcterms:W3CDTF">2026-02-23T07:43:23Z</dcterms:modified>
</cp:coreProperties>
</file>