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9" r:id="rId2"/>
    <p:sldId id="258" r:id="rId3"/>
    <p:sldId id="365" r:id="rId4"/>
    <p:sldId id="330" r:id="rId5"/>
    <p:sldId id="362" r:id="rId6"/>
    <p:sldId id="290" r:id="rId7"/>
    <p:sldId id="1552" r:id="rId8"/>
    <p:sldId id="319" r:id="rId9"/>
    <p:sldId id="1545" r:id="rId10"/>
    <p:sldId id="337" r:id="rId11"/>
    <p:sldId id="1543" r:id="rId12"/>
    <p:sldId id="1554" r:id="rId13"/>
    <p:sldId id="310" r:id="rId14"/>
    <p:sldId id="1527" r:id="rId15"/>
    <p:sldId id="1553" r:id="rId16"/>
    <p:sldId id="320" r:id="rId17"/>
    <p:sldId id="1547" r:id="rId18"/>
    <p:sldId id="1548" r:id="rId19"/>
    <p:sldId id="1551" r:id="rId20"/>
    <p:sldId id="1559" r:id="rId21"/>
    <p:sldId id="1561" r:id="rId22"/>
    <p:sldId id="1555" r:id="rId23"/>
    <p:sldId id="312" r:id="rId24"/>
    <p:sldId id="1531" r:id="rId25"/>
    <p:sldId id="1540" r:id="rId26"/>
    <p:sldId id="1539" r:id="rId27"/>
    <p:sldId id="1556" r:id="rId28"/>
    <p:sldId id="313" r:id="rId29"/>
    <p:sldId id="1533" r:id="rId30"/>
    <p:sldId id="1534" r:id="rId31"/>
    <p:sldId id="302" r:id="rId32"/>
    <p:sldId id="356" r:id="rId33"/>
    <p:sldId id="1535" r:id="rId34"/>
    <p:sldId id="1557" r:id="rId35"/>
    <p:sldId id="1544" r:id="rId36"/>
    <p:sldId id="348" r:id="rId37"/>
    <p:sldId id="329" r:id="rId38"/>
    <p:sldId id="343" r:id="rId39"/>
    <p:sldId id="1558" r:id="rId40"/>
    <p:sldId id="338" r:id="rId41"/>
    <p:sldId id="315" r:id="rId42"/>
    <p:sldId id="347" r:id="rId43"/>
  </p:sldIdLst>
  <p:sldSz cx="9144000" cy="5143500" type="screen16x9"/>
  <p:notesSz cx="6797675" cy="9926638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50">
          <p15:clr>
            <a:srgbClr val="A4A3A4"/>
          </p15:clr>
        </p15:guide>
        <p15:guide id="7" pos="5375" userDrawn="1">
          <p15:clr>
            <a:srgbClr val="A4A3A4"/>
          </p15:clr>
        </p15:guide>
        <p15:guide id="9" orient="horz" pos="2913" userDrawn="1">
          <p15:clr>
            <a:srgbClr val="A4A3A4"/>
          </p15:clr>
        </p15:guide>
        <p15:guide id="12" orient="horz" pos="940" userDrawn="1">
          <p15:clr>
            <a:srgbClr val="A4A3A4"/>
          </p15:clr>
        </p15:guide>
        <p15:guide id="15" pos="363" userDrawn="1">
          <p15:clr>
            <a:srgbClr val="A4A3A4"/>
          </p15:clr>
        </p15:guide>
        <p15:guide id="17" orient="horz" pos="64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C7E2"/>
    <a:srgbClr val="FDC944"/>
    <a:srgbClr val="5151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377" autoAdjust="0"/>
    <p:restoredTop sz="91945" autoAdjust="0"/>
  </p:normalViewPr>
  <p:slideViewPr>
    <p:cSldViewPr snapToGrid="0" snapToObjects="1" showGuides="1">
      <p:cViewPr varScale="1">
        <p:scale>
          <a:sx n="135" d="100"/>
          <a:sy n="135" d="100"/>
        </p:scale>
        <p:origin x="522" y="126"/>
      </p:cViewPr>
      <p:guideLst>
        <p:guide orient="horz" pos="3650"/>
        <p:guide pos="5375"/>
        <p:guide orient="horz" pos="2913"/>
        <p:guide orient="horz" pos="940"/>
        <p:guide pos="363"/>
        <p:guide orient="horz" pos="645"/>
      </p:guideLst>
    </p:cSldViewPr>
  </p:slideViewPr>
  <p:outlineViewPr>
    <p:cViewPr>
      <p:scale>
        <a:sx n="33" d="100"/>
        <a:sy n="33" d="100"/>
      </p:scale>
      <p:origin x="0" y="-19795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0" d="100"/>
          <a:sy n="60" d="100"/>
        </p:scale>
        <p:origin x="327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8C9861-5E64-44F2-9C5E-36609A2300C8}" type="doc">
      <dgm:prSet loTypeId="urn:microsoft.com/office/officeart/2005/8/layout/pyramid2" loCatId="pyramid" qsTypeId="urn:microsoft.com/office/officeart/2005/8/quickstyle/simple3" qsCatId="simple" csTypeId="urn:microsoft.com/office/officeart/2005/8/colors/accent0_3" csCatId="mainScheme" phldr="1"/>
      <dgm:spPr/>
    </dgm:pt>
    <dgm:pt modelId="{F51B54D3-960A-4AF7-978C-E823484CCB6C}">
      <dgm:prSet phldrT="[Text]"/>
      <dgm:spPr/>
      <dgm:t>
        <a:bodyPr/>
        <a:lstStyle/>
        <a:p>
          <a:r>
            <a:rPr lang="de-D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Zukünftig: Kaufbare Zusatzleistungen</a:t>
          </a:r>
        </a:p>
      </dgm:t>
    </dgm:pt>
    <dgm:pt modelId="{AABB7A6A-815A-474E-839E-D82F81B537E4}" type="parTrans" cxnId="{D4A25042-70E4-4547-BD09-B72C04FF6D07}">
      <dgm:prSet/>
      <dgm:spPr/>
      <dgm:t>
        <a:bodyPr/>
        <a:lstStyle/>
        <a:p>
          <a:endParaRPr lang="de-DE"/>
        </a:p>
      </dgm:t>
    </dgm:pt>
    <dgm:pt modelId="{906B2346-2FE9-40B3-803A-57D4C81D13E8}" type="sibTrans" cxnId="{D4A25042-70E4-4547-BD09-B72C04FF6D07}">
      <dgm:prSet/>
      <dgm:spPr/>
      <dgm:t>
        <a:bodyPr/>
        <a:lstStyle/>
        <a:p>
          <a:endParaRPr lang="de-DE"/>
        </a:p>
      </dgm:t>
    </dgm:pt>
    <dgm:pt modelId="{2DD99920-E398-4D02-9006-B3FC253DE361}">
      <dgm:prSet phldrT="[Text]"/>
      <dgm:spPr/>
      <dgm:t>
        <a:bodyPr/>
        <a:lstStyle/>
        <a:p>
          <a:r>
            <a:rPr lang="de-D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Inklusivleistungen der jeweiligen DMO</a:t>
          </a:r>
        </a:p>
      </dgm:t>
    </dgm:pt>
    <dgm:pt modelId="{FFFE4CB2-E494-499C-9C57-C67C094D7C48}" type="parTrans" cxnId="{75F6DDC0-228D-497F-8A09-889E88D62A60}">
      <dgm:prSet/>
      <dgm:spPr/>
      <dgm:t>
        <a:bodyPr/>
        <a:lstStyle/>
        <a:p>
          <a:endParaRPr lang="de-DE"/>
        </a:p>
      </dgm:t>
    </dgm:pt>
    <dgm:pt modelId="{B57B570F-D41D-4114-B129-61A51641012E}" type="sibTrans" cxnId="{75F6DDC0-228D-497F-8A09-889E88D62A60}">
      <dgm:prSet/>
      <dgm:spPr/>
      <dgm:t>
        <a:bodyPr/>
        <a:lstStyle/>
        <a:p>
          <a:endParaRPr lang="de-DE"/>
        </a:p>
      </dgm:t>
    </dgm:pt>
    <dgm:pt modelId="{94A89418-B942-4476-A484-1DC0C9D03629}">
      <dgm:prSet phldrT="[Text]"/>
      <dgm:spPr/>
      <dgm:t>
        <a:bodyPr/>
        <a:lstStyle/>
        <a:p>
          <a:r>
            <a:rPr lang="de-D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ÖPNV Ticket &amp; </a:t>
          </a:r>
          <a:br>
            <a:rPr lang="de-D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de-D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kostenfreie Leistungen</a:t>
          </a:r>
        </a:p>
      </dgm:t>
    </dgm:pt>
    <dgm:pt modelId="{4F8EBBC9-0D7B-4B69-8648-E68F40A9A359}" type="parTrans" cxnId="{CC037385-4721-443D-89B8-C95CB9EB4077}">
      <dgm:prSet/>
      <dgm:spPr/>
      <dgm:t>
        <a:bodyPr/>
        <a:lstStyle/>
        <a:p>
          <a:endParaRPr lang="de-DE"/>
        </a:p>
      </dgm:t>
    </dgm:pt>
    <dgm:pt modelId="{98BF8ADA-3938-423B-90E6-1042CAC799AC}" type="sibTrans" cxnId="{CC037385-4721-443D-89B8-C95CB9EB4077}">
      <dgm:prSet/>
      <dgm:spPr/>
      <dgm:t>
        <a:bodyPr/>
        <a:lstStyle/>
        <a:p>
          <a:endParaRPr lang="de-DE"/>
        </a:p>
      </dgm:t>
    </dgm:pt>
    <dgm:pt modelId="{B8E782D5-0A19-4A75-B9E3-279D373D50E3}" type="pres">
      <dgm:prSet presAssocID="{888C9861-5E64-44F2-9C5E-36609A2300C8}" presName="compositeShape" presStyleCnt="0">
        <dgm:presLayoutVars>
          <dgm:dir/>
          <dgm:resizeHandles/>
        </dgm:presLayoutVars>
      </dgm:prSet>
      <dgm:spPr/>
    </dgm:pt>
    <dgm:pt modelId="{8C8C1393-8DCF-49C6-8E7E-49022726EC87}" type="pres">
      <dgm:prSet presAssocID="{888C9861-5E64-44F2-9C5E-36609A2300C8}" presName="pyramid" presStyleLbl="node1" presStyleIdx="0" presStyleCnt="1" custLinFactNeighborY="256"/>
      <dgm:spPr/>
    </dgm:pt>
    <dgm:pt modelId="{A33DA473-0A03-47E5-934F-3E80CC0BF9E5}" type="pres">
      <dgm:prSet presAssocID="{888C9861-5E64-44F2-9C5E-36609A2300C8}" presName="theList" presStyleCnt="0"/>
      <dgm:spPr/>
    </dgm:pt>
    <dgm:pt modelId="{F32ABB49-7B10-44C3-B0E1-60EFC3741A37}" type="pres">
      <dgm:prSet presAssocID="{F51B54D3-960A-4AF7-978C-E823484CCB6C}" presName="aNode" presStyleLbl="fgAcc1" presStyleIdx="0" presStyleCnt="3" custScaleX="96254">
        <dgm:presLayoutVars>
          <dgm:bulletEnabled val="1"/>
        </dgm:presLayoutVars>
      </dgm:prSet>
      <dgm:spPr/>
    </dgm:pt>
    <dgm:pt modelId="{89DBB8B4-DA86-40F7-A3B5-F65FF244E555}" type="pres">
      <dgm:prSet presAssocID="{F51B54D3-960A-4AF7-978C-E823484CCB6C}" presName="aSpace" presStyleCnt="0"/>
      <dgm:spPr/>
    </dgm:pt>
    <dgm:pt modelId="{C8D994A1-4FDE-455B-A26F-4CB91F0E73AF}" type="pres">
      <dgm:prSet presAssocID="{2DD99920-E398-4D02-9006-B3FC253DE361}" presName="aNode" presStyleLbl="fgAcc1" presStyleIdx="1" presStyleCnt="3" custScaleX="129491">
        <dgm:presLayoutVars>
          <dgm:bulletEnabled val="1"/>
        </dgm:presLayoutVars>
      </dgm:prSet>
      <dgm:spPr/>
    </dgm:pt>
    <dgm:pt modelId="{FF2837B1-89BD-41BD-BA7E-8AA4A2AA2AD3}" type="pres">
      <dgm:prSet presAssocID="{2DD99920-E398-4D02-9006-B3FC253DE361}" presName="aSpace" presStyleCnt="0"/>
      <dgm:spPr/>
    </dgm:pt>
    <dgm:pt modelId="{0F5D774C-0196-4B4F-8054-12EB280D539D}" type="pres">
      <dgm:prSet presAssocID="{94A89418-B942-4476-A484-1DC0C9D03629}" presName="aNode" presStyleLbl="fgAcc1" presStyleIdx="2" presStyleCnt="3" custScaleX="162306">
        <dgm:presLayoutVars>
          <dgm:bulletEnabled val="1"/>
        </dgm:presLayoutVars>
      </dgm:prSet>
      <dgm:spPr/>
    </dgm:pt>
    <dgm:pt modelId="{60514A66-BAA8-4503-9EDA-E5DB9024DA93}" type="pres">
      <dgm:prSet presAssocID="{94A89418-B942-4476-A484-1DC0C9D03629}" presName="aSpace" presStyleCnt="0"/>
      <dgm:spPr/>
    </dgm:pt>
  </dgm:ptLst>
  <dgm:cxnLst>
    <dgm:cxn modelId="{2BC7BE2E-D6CE-4FAB-A11D-B964E23EBCBC}" type="presOf" srcId="{2DD99920-E398-4D02-9006-B3FC253DE361}" destId="{C8D994A1-4FDE-455B-A26F-4CB91F0E73AF}" srcOrd="0" destOrd="0" presId="urn:microsoft.com/office/officeart/2005/8/layout/pyramid2"/>
    <dgm:cxn modelId="{5D1CA23B-5468-409B-8820-898C3A68DE32}" type="presOf" srcId="{888C9861-5E64-44F2-9C5E-36609A2300C8}" destId="{B8E782D5-0A19-4A75-B9E3-279D373D50E3}" srcOrd="0" destOrd="0" presId="urn:microsoft.com/office/officeart/2005/8/layout/pyramid2"/>
    <dgm:cxn modelId="{D4A25042-70E4-4547-BD09-B72C04FF6D07}" srcId="{888C9861-5E64-44F2-9C5E-36609A2300C8}" destId="{F51B54D3-960A-4AF7-978C-E823484CCB6C}" srcOrd="0" destOrd="0" parTransId="{AABB7A6A-815A-474E-839E-D82F81B537E4}" sibTransId="{906B2346-2FE9-40B3-803A-57D4C81D13E8}"/>
    <dgm:cxn modelId="{AA961C6E-2CAC-45AD-8DD7-8FF13BDA55F0}" type="presOf" srcId="{F51B54D3-960A-4AF7-978C-E823484CCB6C}" destId="{F32ABB49-7B10-44C3-B0E1-60EFC3741A37}" srcOrd="0" destOrd="0" presId="urn:microsoft.com/office/officeart/2005/8/layout/pyramid2"/>
    <dgm:cxn modelId="{CC037385-4721-443D-89B8-C95CB9EB4077}" srcId="{888C9861-5E64-44F2-9C5E-36609A2300C8}" destId="{94A89418-B942-4476-A484-1DC0C9D03629}" srcOrd="2" destOrd="0" parTransId="{4F8EBBC9-0D7B-4B69-8648-E68F40A9A359}" sibTransId="{98BF8ADA-3938-423B-90E6-1042CAC799AC}"/>
    <dgm:cxn modelId="{882FA39E-78B7-445C-90A6-6A6C1FFCA0DD}" type="presOf" srcId="{94A89418-B942-4476-A484-1DC0C9D03629}" destId="{0F5D774C-0196-4B4F-8054-12EB280D539D}" srcOrd="0" destOrd="0" presId="urn:microsoft.com/office/officeart/2005/8/layout/pyramid2"/>
    <dgm:cxn modelId="{75F6DDC0-228D-497F-8A09-889E88D62A60}" srcId="{888C9861-5E64-44F2-9C5E-36609A2300C8}" destId="{2DD99920-E398-4D02-9006-B3FC253DE361}" srcOrd="1" destOrd="0" parTransId="{FFFE4CB2-E494-499C-9C57-C67C094D7C48}" sibTransId="{B57B570F-D41D-4114-B129-61A51641012E}"/>
    <dgm:cxn modelId="{DF20A5E1-1524-4C2C-AD1A-36EDF0FB0C95}" type="presParOf" srcId="{B8E782D5-0A19-4A75-B9E3-279D373D50E3}" destId="{8C8C1393-8DCF-49C6-8E7E-49022726EC87}" srcOrd="0" destOrd="0" presId="urn:microsoft.com/office/officeart/2005/8/layout/pyramid2"/>
    <dgm:cxn modelId="{B5E52325-7420-4A99-8974-D1815A1D28F2}" type="presParOf" srcId="{B8E782D5-0A19-4A75-B9E3-279D373D50E3}" destId="{A33DA473-0A03-47E5-934F-3E80CC0BF9E5}" srcOrd="1" destOrd="0" presId="urn:microsoft.com/office/officeart/2005/8/layout/pyramid2"/>
    <dgm:cxn modelId="{D87FEAA5-B639-472B-B916-2364F6F91B93}" type="presParOf" srcId="{A33DA473-0A03-47E5-934F-3E80CC0BF9E5}" destId="{F32ABB49-7B10-44C3-B0E1-60EFC3741A37}" srcOrd="0" destOrd="0" presId="urn:microsoft.com/office/officeart/2005/8/layout/pyramid2"/>
    <dgm:cxn modelId="{3C74CC10-1131-46F7-9BD1-8F1F047D3328}" type="presParOf" srcId="{A33DA473-0A03-47E5-934F-3E80CC0BF9E5}" destId="{89DBB8B4-DA86-40F7-A3B5-F65FF244E555}" srcOrd="1" destOrd="0" presId="urn:microsoft.com/office/officeart/2005/8/layout/pyramid2"/>
    <dgm:cxn modelId="{4CE7F8B7-4E43-47EF-BEEA-B21FB05288C7}" type="presParOf" srcId="{A33DA473-0A03-47E5-934F-3E80CC0BF9E5}" destId="{C8D994A1-4FDE-455B-A26F-4CB91F0E73AF}" srcOrd="2" destOrd="0" presId="urn:microsoft.com/office/officeart/2005/8/layout/pyramid2"/>
    <dgm:cxn modelId="{AAE46BBF-2A74-486C-A559-487B10047CBD}" type="presParOf" srcId="{A33DA473-0A03-47E5-934F-3E80CC0BF9E5}" destId="{FF2837B1-89BD-41BD-BA7E-8AA4A2AA2AD3}" srcOrd="3" destOrd="0" presId="urn:microsoft.com/office/officeart/2005/8/layout/pyramid2"/>
    <dgm:cxn modelId="{13076D7C-7604-466A-B716-0388F3EABA75}" type="presParOf" srcId="{A33DA473-0A03-47E5-934F-3E80CC0BF9E5}" destId="{0F5D774C-0196-4B4F-8054-12EB280D539D}" srcOrd="4" destOrd="0" presId="urn:microsoft.com/office/officeart/2005/8/layout/pyramid2"/>
    <dgm:cxn modelId="{641DA771-E0A2-41F1-AAD4-09CDC3C86622}" type="presParOf" srcId="{A33DA473-0A03-47E5-934F-3E80CC0BF9E5}" destId="{60514A66-BAA8-4503-9EDA-E5DB9024DA9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C1393-8DCF-49C6-8E7E-49022726EC87}">
      <dsp:nvSpPr>
        <dsp:cNvPr id="0" name=""/>
        <dsp:cNvSpPr/>
      </dsp:nvSpPr>
      <dsp:spPr>
        <a:xfrm>
          <a:off x="538553" y="0"/>
          <a:ext cx="2796518" cy="2796518"/>
        </a:xfrm>
        <a:prstGeom prst="triangl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32ABB49-7B10-44C3-B0E1-60EFC3741A37}">
      <dsp:nvSpPr>
        <dsp:cNvPr id="0" name=""/>
        <dsp:cNvSpPr/>
      </dsp:nvSpPr>
      <dsp:spPr>
        <a:xfrm>
          <a:off x="1970858" y="281153"/>
          <a:ext cx="1749644" cy="661988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Zukünftig: Kaufbare Zusatzleistungen</a:t>
          </a:r>
        </a:p>
      </dsp:txBody>
      <dsp:txXfrm>
        <a:off x="2003174" y="313469"/>
        <a:ext cx="1685012" cy="597356"/>
      </dsp:txXfrm>
    </dsp:sp>
    <dsp:sp modelId="{C8D994A1-4FDE-455B-A26F-4CB91F0E73AF}">
      <dsp:nvSpPr>
        <dsp:cNvPr id="0" name=""/>
        <dsp:cNvSpPr/>
      </dsp:nvSpPr>
      <dsp:spPr>
        <a:xfrm>
          <a:off x="1668778" y="1025890"/>
          <a:ext cx="2353805" cy="661988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Inklusivleistungen der jeweiligen DMO</a:t>
          </a:r>
        </a:p>
      </dsp:txBody>
      <dsp:txXfrm>
        <a:off x="1701094" y="1058206"/>
        <a:ext cx="2289173" cy="597356"/>
      </dsp:txXfrm>
    </dsp:sp>
    <dsp:sp modelId="{0F5D774C-0196-4B4F-8054-12EB280D539D}">
      <dsp:nvSpPr>
        <dsp:cNvPr id="0" name=""/>
        <dsp:cNvSpPr/>
      </dsp:nvSpPr>
      <dsp:spPr>
        <a:xfrm>
          <a:off x="1370532" y="1770627"/>
          <a:ext cx="2950295" cy="661988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ÖPNV Ticket &amp; </a:t>
          </a:r>
          <a:br>
            <a:rPr lang="de-DE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de-DE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kostenfreie Leistungen</a:t>
          </a:r>
        </a:p>
      </dsp:txBody>
      <dsp:txXfrm>
        <a:off x="1402848" y="1802943"/>
        <a:ext cx="2885663" cy="5973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AC767-C2E0-4CA1-BB6C-4303CBD83D52}" type="datetimeFigureOut">
              <a:rPr lang="de-DE" smtClean="0"/>
              <a:t>25.11.2025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3AD543-B912-4E94-9A5B-22789CF62B0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63432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45659" cy="498056"/>
          </a:xfrm>
          <a:prstGeom prst="rect">
            <a:avLst/>
          </a:prstGeom>
        </p:spPr>
        <p:txBody>
          <a:bodyPr vert="horz" lIns="91421" tIns="45710" rIns="91421" bIns="4571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6" y="1"/>
            <a:ext cx="2945659" cy="498056"/>
          </a:xfrm>
          <a:prstGeom prst="rect">
            <a:avLst/>
          </a:prstGeom>
        </p:spPr>
        <p:txBody>
          <a:bodyPr vert="horz" lIns="91421" tIns="45710" rIns="91421" bIns="45710" rtlCol="0"/>
          <a:lstStyle>
            <a:lvl1pPr algn="r">
              <a:defRPr sz="1200"/>
            </a:lvl1pPr>
          </a:lstStyle>
          <a:p>
            <a:fld id="{9A34EF9B-7FF4-4175-848D-21BBA2DD3A23}" type="datetimeFigureOut">
              <a:rPr lang="de-DE" smtClean="0"/>
              <a:t>25.11.2025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1425"/>
            <a:ext cx="5949950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1" tIns="45710" rIns="91421" bIns="4571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7"/>
            <a:ext cx="5438140" cy="3908614"/>
          </a:xfrm>
          <a:prstGeom prst="rect">
            <a:avLst/>
          </a:prstGeom>
        </p:spPr>
        <p:txBody>
          <a:bodyPr vert="horz" lIns="91421" tIns="45710" rIns="91421" bIns="4571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4" y="9428587"/>
            <a:ext cx="2945659" cy="498055"/>
          </a:xfrm>
          <a:prstGeom prst="rect">
            <a:avLst/>
          </a:prstGeom>
        </p:spPr>
        <p:txBody>
          <a:bodyPr vert="horz" lIns="91421" tIns="45710" rIns="91421" bIns="4571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6" y="9428587"/>
            <a:ext cx="2945659" cy="498055"/>
          </a:xfrm>
          <a:prstGeom prst="rect">
            <a:avLst/>
          </a:prstGeom>
        </p:spPr>
        <p:txBody>
          <a:bodyPr vert="horz" lIns="91421" tIns="45710" rIns="91421" bIns="45710" rtlCol="0" anchor="b"/>
          <a:lstStyle>
            <a:lvl1pPr algn="r">
              <a:defRPr sz="1200"/>
            </a:lvl1pPr>
          </a:lstStyle>
          <a:p>
            <a:fld id="{A60DA3F2-C7D4-4871-A786-CBC5923A82E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37596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9685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1624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Tourismus 2,7 MAK, Dachmarke 0,5 MAK, Gesundheit 1,7 MAK, RM 1,85 MAK, Assistent 0,80 MAK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1538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078910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9605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27008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86721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039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156D4D-DCB6-4EEA-8258-42FA2FC86E7A}" type="slidenum">
              <a:rPr lang="de-DE" smtClean="0"/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8900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23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297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635724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Inhalt 2023/2024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2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293 gemeldeten Ausbildungsstellen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2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107 verschiedene Ausbildungsberufe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2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166 Ausbildungsbetriebe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2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293 Praktikumsstellen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2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 Stellen duales Studium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303769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5F57B3-3627-4FC3-8848-9707374BB0C6}" type="slidenum">
              <a:rPr lang="de-DE" smtClean="0"/>
              <a:t>35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8668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5F57B3-3627-4FC3-8848-9707374BB0C6}" type="slidenum">
              <a:rPr lang="de-DE" smtClean="0"/>
              <a:t>36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871022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Murnau: Initiative von 5 Unternehmern, Koordiniert durch das Umweltreferat: Philipp Zehnder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5F57B3-3627-4FC3-8848-9707374BB0C6}" type="slidenum">
              <a:rPr lang="de-DE" smtClean="0"/>
              <a:t>37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118494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schemeClr val="tx1"/>
                </a:solidFill>
              </a:rPr>
              <a:t>20.04.23: Stadtradeln Pressetermin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schemeClr val="tx1"/>
                </a:solidFill>
              </a:rPr>
              <a:t>2022: ca. 100 Teams, 1000 Radler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F57B3-3627-4FC3-8848-9707374BB0C6}" type="slidenum">
              <a:rPr lang="de-DE" smtClean="0"/>
              <a:t>38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597770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40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104086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41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14233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A3F2-C7D4-4871-A786-CBC5923A82EE}" type="slidenum">
              <a:rPr lang="de-DE" smtClean="0"/>
              <a:t>42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0684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Bild_fre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 descr="Zugspitze_Platzhalterbild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91630"/>
            <a:ext cx="9144000" cy="2808312"/>
          </a:xfrm>
          <a:prstGeom prst="rect">
            <a:avLst/>
          </a:prstGeom>
        </p:spPr>
      </p:pic>
      <p:sp>
        <p:nvSpPr>
          <p:cNvPr id="9" name="Bildplatzhalter 2"/>
          <p:cNvSpPr>
            <a:spLocks noGrp="1"/>
          </p:cNvSpPr>
          <p:nvPr>
            <p:ph type="pic" sz="quarter" idx="16"/>
          </p:nvPr>
        </p:nvSpPr>
        <p:spPr>
          <a:xfrm>
            <a:off x="-21086" y="1501157"/>
            <a:ext cx="9165086" cy="281486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11" name="Textplatzhalt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5" y="3165855"/>
            <a:ext cx="9143999" cy="486017"/>
          </a:xfrm>
        </p:spPr>
        <p:txBody>
          <a:bodyPr anchor="ctr"/>
          <a:lstStyle>
            <a:lvl1pPr marL="0" indent="0" algn="ctr">
              <a:buNone/>
              <a:defRPr sz="30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</a:t>
            </a:r>
            <a:r>
              <a:rPr lang="de-DE" dirty="0" err="1"/>
              <a:t>Tahoma</a:t>
            </a:r>
            <a:r>
              <a:rPr lang="de-DE" dirty="0"/>
              <a:t> 30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sp>
        <p:nvSpPr>
          <p:cNvPr id="12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6" name="Bild 15" descr="2018_08_06_Logo_Zugspitzregion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013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Hol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Zugspitze_Platzhalterbild_Holz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91630"/>
            <a:ext cx="9144000" cy="2814870"/>
          </a:xfrm>
          <a:prstGeom prst="rect">
            <a:avLst/>
          </a:prstGeom>
        </p:spPr>
      </p:pic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18038" y="3172236"/>
            <a:ext cx="9143999" cy="486017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30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</a:t>
            </a:r>
            <a:r>
              <a:rPr lang="de-DE" dirty="0" err="1"/>
              <a:t>Tahoma</a:t>
            </a:r>
            <a:r>
              <a:rPr lang="de-DE" dirty="0"/>
              <a:t> 30</a:t>
            </a:r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0" name="Bild 9" descr="2018_08_06_Logo_Zugspitzregion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42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Bild_Zugspitz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935" b="16809"/>
          <a:stretch/>
        </p:blipFill>
        <p:spPr>
          <a:xfrm>
            <a:off x="5" y="1488656"/>
            <a:ext cx="9143999" cy="2865295"/>
          </a:xfrm>
          <a:prstGeom prst="rect">
            <a:avLst/>
          </a:prstGeom>
          <a:ln>
            <a:solidFill>
              <a:srgbClr val="FFFFFF"/>
            </a:solidFill>
          </a:ln>
        </p:spPr>
      </p:pic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65855"/>
            <a:ext cx="9143999" cy="486017"/>
          </a:xfrm>
        </p:spPr>
        <p:txBody>
          <a:bodyPr anchor="ctr"/>
          <a:lstStyle>
            <a:lvl1pPr marL="0" indent="0" algn="ctr">
              <a:buNone/>
              <a:defRPr sz="30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</a:t>
            </a:r>
            <a:r>
              <a:rPr lang="de-DE" dirty="0" err="1"/>
              <a:t>Tahoma</a:t>
            </a:r>
            <a:r>
              <a:rPr lang="de-DE" dirty="0"/>
              <a:t> 30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sp>
        <p:nvSpPr>
          <p:cNvPr id="34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1" name="Bild 10" descr="2018_08_06_Logo_Zugspitzregion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07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rgbClr val="6CC7E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1" name="Bild 10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666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apitelfolie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720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_r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772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Kapitelfolie_r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67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apitelfolie_r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76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Kapitelfolie_r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66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apitelfolie_r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rgbClr val="FDC94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95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Kapitelfolie_r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-1" y="1507116"/>
            <a:ext cx="9144000" cy="28148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5CBAD4"/>
              </a:solidFill>
            </a:endParaRP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" y="3170618"/>
            <a:ext cx="9143999" cy="486017"/>
          </a:xfrm>
        </p:spPr>
        <p:txBody>
          <a:bodyPr anchor="ctr"/>
          <a:lstStyle>
            <a:lvl1pPr marL="0" indent="0" algn="ctr">
              <a:buNone/>
              <a:defRPr sz="3000" baseline="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Sub Headline 18 </a:t>
            </a:r>
            <a:r>
              <a:rPr lang="de-DE" dirty="0" err="1"/>
              <a:t>pt</a:t>
            </a:r>
            <a:r>
              <a:rPr lang="de-DE" dirty="0"/>
              <a:t>. </a:t>
            </a:r>
            <a:r>
              <a:rPr lang="de-DE" dirty="0" err="1"/>
              <a:t>Tahoma</a:t>
            </a:r>
            <a:endParaRPr lang="de-DE" dirty="0"/>
          </a:p>
        </p:txBody>
      </p:sp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" y="2044799"/>
            <a:ext cx="9143999" cy="1086529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200">
                <a:solidFill>
                  <a:srgbClr val="FFFFFF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</a:t>
            </a:r>
          </a:p>
          <a:p>
            <a:pPr lvl="0"/>
            <a:r>
              <a:rPr lang="de-DE" dirty="0" err="1"/>
              <a:t>Tahoma</a:t>
            </a:r>
            <a:r>
              <a:rPr lang="de-DE" dirty="0"/>
              <a:t> 42 </a:t>
            </a:r>
            <a:r>
              <a:rPr lang="de-DE" dirty="0" err="1"/>
              <a:t>regular</a:t>
            </a:r>
            <a:r>
              <a:rPr lang="de-DE" dirty="0"/>
              <a:t> weiß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11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331640" y="1397967"/>
            <a:ext cx="6480720" cy="486053"/>
          </a:xfr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AGENDA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>
          <a:xfrm>
            <a:off x="1331641" y="1934912"/>
            <a:ext cx="6480720" cy="2554797"/>
          </a:xfrm>
        </p:spPr>
        <p:txBody>
          <a:bodyPr/>
          <a:lstStyle>
            <a:lvl1pPr>
              <a:buFont typeface="+mj-lt"/>
              <a:buAutoNum type="arabicPeriod"/>
              <a:defRPr baseline="0">
                <a:solidFill>
                  <a:srgbClr val="515150"/>
                </a:solidFill>
              </a:defRPr>
            </a:lvl1pPr>
            <a:lvl2pPr marL="800100" indent="-342900">
              <a:buFont typeface="+mj-lt"/>
              <a:buAutoNum type="alphaLcPeriod"/>
              <a:defRPr>
                <a:solidFill>
                  <a:srgbClr val="515150"/>
                </a:solidFill>
              </a:defRPr>
            </a:lvl2pPr>
            <a:lvl3pPr marL="1257300" indent="-342900">
              <a:buFont typeface="Wingdings" charset="2"/>
              <a:buChar char="§"/>
              <a:defRPr>
                <a:solidFill>
                  <a:srgbClr val="515150"/>
                </a:solidFill>
              </a:defRPr>
            </a:lvl3pPr>
            <a:lvl4pPr marL="1714500" indent="-342900">
              <a:buFont typeface="Arial"/>
              <a:buChar char="•"/>
              <a:defRPr/>
            </a:lvl4pPr>
            <a:lvl5pPr marL="2171700" indent="-342900">
              <a:buFont typeface="+mj-lt"/>
              <a:buAutoNum type="arabicPeriod"/>
              <a:defRPr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0"/>
            <a:r>
              <a:rPr lang="de-DE" dirty="0"/>
              <a:t>Zweiter Punkt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grpSp>
        <p:nvGrpSpPr>
          <p:cNvPr id="6" name="Gruppierung 2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8" name="Gerade Verbindung 7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13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5" name="Bild 14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68" y="458587"/>
            <a:ext cx="1642640" cy="7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62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Linie u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92865" y="1518771"/>
            <a:ext cx="7999200" cy="2970938"/>
          </a:xfrm>
        </p:spPr>
        <p:txBody>
          <a:bodyPr/>
          <a:lstStyle>
            <a:lvl1pPr marL="36000" indent="0" algn="l">
              <a:lnSpc>
                <a:spcPct val="100000"/>
              </a:lnSpc>
              <a:buSzPct val="100000"/>
              <a:buFontTx/>
              <a:buNone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Inhalt, </a:t>
            </a:r>
            <a:r>
              <a:rPr lang="de-DE" dirty="0" err="1"/>
              <a:t>Tahoma</a:t>
            </a:r>
            <a:r>
              <a:rPr lang="de-DE" dirty="0"/>
              <a:t> 18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grpSp>
        <p:nvGrpSpPr>
          <p:cNvPr id="3" name="Gruppierung 2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8" name="Gerade Verbindung 7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592865" y="1048708"/>
            <a:ext cx="7998728" cy="431825"/>
          </a:xfrm>
          <a:solidFill>
            <a:srgbClr val="6CC7E2"/>
          </a:solidFill>
        </p:spPr>
        <p:txBody>
          <a:bodyPr anchor="ctr"/>
          <a:lstStyle>
            <a:lvl1pPr marL="84138" indent="0" algn="l">
              <a:buNone/>
              <a:defRPr sz="2400" b="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Headline, </a:t>
            </a:r>
            <a:r>
              <a:rPr lang="de-DE" dirty="0" err="1"/>
              <a:t>Tahoma</a:t>
            </a:r>
            <a:r>
              <a:rPr lang="de-DE" dirty="0"/>
              <a:t>, 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2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5" name="Bild 14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1746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Linie unten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92865" y="1520100"/>
            <a:ext cx="7971698" cy="2970000"/>
          </a:xfrm>
        </p:spPr>
        <p:txBody>
          <a:bodyPr/>
          <a:lstStyle>
            <a:lvl1pPr marL="321750" indent="-285750" algn="l">
              <a:lnSpc>
                <a:spcPct val="100000"/>
              </a:lnSpc>
              <a:buSzPct val="100000"/>
              <a:buFont typeface="Wingdings" charset="2"/>
              <a:buChar char="Ø"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  <a:lvl3pPr marL="1143000" indent="-228600">
              <a:buFont typeface="Arial"/>
              <a:buChar char="•"/>
              <a:defRPr/>
            </a:lvl3pPr>
          </a:lstStyle>
          <a:p>
            <a:pPr lvl="0"/>
            <a:r>
              <a:rPr lang="de-DE" dirty="0"/>
              <a:t>Aufzählung mit </a:t>
            </a:r>
            <a:r>
              <a:rPr lang="de-DE" dirty="0" err="1"/>
              <a:t>Bulletpoints</a:t>
            </a:r>
            <a:endParaRPr lang="de-DE" dirty="0"/>
          </a:p>
          <a:p>
            <a:pPr lvl="1"/>
            <a:r>
              <a:rPr lang="de-DE" dirty="0"/>
              <a:t>Statt</a:t>
            </a:r>
          </a:p>
          <a:p>
            <a:pPr lvl="2"/>
            <a:r>
              <a:rPr lang="de-DE" dirty="0"/>
              <a:t>Fließtext</a:t>
            </a:r>
          </a:p>
        </p:txBody>
      </p:sp>
      <p:grpSp>
        <p:nvGrpSpPr>
          <p:cNvPr id="3" name="Gruppierung 2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8" name="Gerade Verbindung 7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594000" y="1047602"/>
            <a:ext cx="7998728" cy="431825"/>
          </a:xfrm>
          <a:solidFill>
            <a:srgbClr val="6CC7E2"/>
          </a:solidFill>
        </p:spPr>
        <p:txBody>
          <a:bodyPr anchor="ctr"/>
          <a:lstStyle>
            <a:lvl1pPr marL="84138" indent="0" algn="l">
              <a:buNone/>
              <a:defRPr sz="2400" b="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Headline, </a:t>
            </a:r>
            <a:r>
              <a:rPr lang="de-DE" dirty="0" err="1"/>
              <a:t>Tahoma</a:t>
            </a:r>
            <a:r>
              <a:rPr lang="de-DE" dirty="0"/>
              <a:t>, 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2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6" name="Bild 15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888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orient="horz" pos="1275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rvorherbung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634472" y="1380132"/>
            <a:ext cx="2920950" cy="1048654"/>
          </a:xfrm>
          <a:noFill/>
        </p:spPr>
        <p:txBody>
          <a:bodyPr anchor="t"/>
          <a:lstStyle>
            <a:lvl1pPr marL="0" indent="0" algn="l">
              <a:buNone/>
              <a:defRPr sz="2400" b="0" baseline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Schlagwort </a:t>
            </a:r>
            <a:r>
              <a:rPr lang="de-DE" dirty="0" err="1"/>
              <a:t>Tahoma</a:t>
            </a:r>
            <a:r>
              <a:rPr lang="de-DE" dirty="0"/>
              <a:t>, </a:t>
            </a:r>
          </a:p>
          <a:p>
            <a:pPr lvl="0"/>
            <a:r>
              <a:rPr lang="de-DE" dirty="0"/>
              <a:t>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3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3851275" y="1380412"/>
            <a:ext cx="4683126" cy="3109298"/>
          </a:xfrm>
        </p:spPr>
        <p:txBody>
          <a:bodyPr/>
          <a:lstStyle>
            <a:lvl1pPr marL="0" indent="0" algn="l">
              <a:lnSpc>
                <a:spcPct val="100000"/>
              </a:lnSpc>
              <a:buSzPct val="100000"/>
              <a:buFontTx/>
              <a:buNone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Inhalte zu Schlagwort, </a:t>
            </a:r>
            <a:r>
              <a:rPr lang="de-DE" dirty="0" err="1"/>
              <a:t>Tahoma</a:t>
            </a:r>
            <a:r>
              <a:rPr lang="de-DE" dirty="0"/>
              <a:t> 18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grpSp>
        <p:nvGrpSpPr>
          <p:cNvPr id="8" name="Gruppierung 7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10" name="Gerade Verbindung 9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7" name="Bild 16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72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orient="horz" pos="1162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rvorherbung zweispaltig mit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571500" y="1520100"/>
            <a:ext cx="3028392" cy="1048654"/>
          </a:xfrm>
          <a:noFill/>
        </p:spPr>
        <p:txBody>
          <a:bodyPr anchor="t"/>
          <a:lstStyle>
            <a:lvl1pPr marL="0" indent="0" algn="l">
              <a:buNone/>
              <a:defRPr sz="2400" b="0" baseline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Schlagwort </a:t>
            </a:r>
            <a:r>
              <a:rPr lang="de-DE" dirty="0" err="1"/>
              <a:t>Tahoma</a:t>
            </a:r>
            <a:r>
              <a:rPr lang="de-DE" dirty="0"/>
              <a:t>, </a:t>
            </a:r>
          </a:p>
          <a:p>
            <a:pPr lvl="0"/>
            <a:r>
              <a:rPr lang="de-DE" dirty="0"/>
              <a:t>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3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3813179" y="1520102"/>
            <a:ext cx="4751387" cy="2969609"/>
          </a:xfrm>
        </p:spPr>
        <p:txBody>
          <a:bodyPr/>
          <a:lstStyle>
            <a:lvl1pPr marL="0" indent="0" algn="l">
              <a:lnSpc>
                <a:spcPct val="100000"/>
              </a:lnSpc>
              <a:buSzPct val="100000"/>
              <a:buFontTx/>
              <a:buNone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Inhalte zu Schlagwort, </a:t>
            </a:r>
            <a:r>
              <a:rPr lang="de-DE" dirty="0" err="1"/>
              <a:t>Tahoma</a:t>
            </a:r>
            <a:r>
              <a:rPr lang="de-DE" dirty="0"/>
              <a:t> 18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7" name="Textplatzhalter 5"/>
          <p:cNvSpPr>
            <a:spLocks noGrp="1"/>
          </p:cNvSpPr>
          <p:nvPr>
            <p:ph type="body" sz="quarter" idx="18" hasCustomPrompt="1"/>
          </p:nvPr>
        </p:nvSpPr>
        <p:spPr>
          <a:xfrm>
            <a:off x="594000" y="1047602"/>
            <a:ext cx="7993062" cy="431825"/>
          </a:xfrm>
          <a:solidFill>
            <a:srgbClr val="6CC7E2"/>
          </a:solidFill>
        </p:spPr>
        <p:txBody>
          <a:bodyPr anchor="ctr"/>
          <a:lstStyle>
            <a:lvl1pPr marL="84138" indent="0" algn="l">
              <a:buNone/>
              <a:defRPr sz="2400" b="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Headline, </a:t>
            </a:r>
            <a:r>
              <a:rPr lang="de-DE" dirty="0" err="1"/>
              <a:t>Tahoma</a:t>
            </a:r>
            <a:r>
              <a:rPr lang="de-DE" dirty="0"/>
              <a:t>, weiß 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grpSp>
        <p:nvGrpSpPr>
          <p:cNvPr id="8" name="Gruppierung 7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10" name="Gerade Verbindung 9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7" name="Bild 16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6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Text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>
            <a:spLocks noGrp="1" noChangeArrowheads="1"/>
          </p:cNvSpPr>
          <p:nvPr>
            <p:ph idx="10"/>
          </p:nvPr>
        </p:nvSpPr>
        <p:spPr bwMode="auto">
          <a:xfrm>
            <a:off x="4533900" y="1520102"/>
            <a:ext cx="4040758" cy="296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algn="l">
              <a:buFont typeface="Arial"/>
              <a:buNone/>
              <a:defRPr sz="1800" b="0" baseline="0">
                <a:solidFill>
                  <a:schemeClr val="tx1"/>
                </a:solidFill>
                <a:latin typeface="Tahoma"/>
                <a:cs typeface="Tahoma"/>
              </a:defRPr>
            </a:lvl1pPr>
            <a:lvl2pPr algn="l">
              <a:buFont typeface="Arial"/>
              <a:buNone/>
              <a:defRPr sz="1800" baseline="0">
                <a:latin typeface="Tahoma"/>
                <a:cs typeface="Tahoma"/>
              </a:defRPr>
            </a:lvl2pPr>
            <a:lvl3pPr algn="l">
              <a:defRPr sz="1800">
                <a:latin typeface="Tahoma"/>
                <a:cs typeface="Tahoma"/>
              </a:defRPr>
            </a:lvl3pPr>
            <a:lvl4pPr algn="l">
              <a:defRPr sz="1800">
                <a:latin typeface="Tahoma"/>
                <a:cs typeface="Tahoma"/>
              </a:defRPr>
            </a:lvl4pPr>
            <a:lvl5pPr algn="l">
              <a:defRPr sz="1800">
                <a:latin typeface="Tahoma"/>
                <a:cs typeface="Tahoma"/>
              </a:defRPr>
            </a:lvl5pPr>
          </a:lstStyle>
          <a:p>
            <a:pPr lvl="0"/>
            <a:endParaRPr lang="de-DE" noProof="0" dirty="0"/>
          </a:p>
        </p:txBody>
      </p:sp>
      <p:sp>
        <p:nvSpPr>
          <p:cNvPr id="10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501" y="1520102"/>
            <a:ext cx="3640460" cy="2969609"/>
          </a:xfrm>
        </p:spPr>
        <p:txBody>
          <a:bodyPr/>
          <a:lstStyle>
            <a:lvl1pPr marL="0" indent="0" algn="l">
              <a:lnSpc>
                <a:spcPct val="100000"/>
              </a:lnSpc>
              <a:buSzPct val="100000"/>
              <a:buFontTx/>
              <a:buNone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Inhalte zu Schlagwort, </a:t>
            </a:r>
            <a:r>
              <a:rPr lang="de-DE" dirty="0" err="1"/>
              <a:t>Tahoma</a:t>
            </a:r>
            <a:r>
              <a:rPr lang="de-DE" dirty="0"/>
              <a:t> 18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2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594000" y="1047602"/>
            <a:ext cx="7998728" cy="431825"/>
          </a:xfrm>
          <a:solidFill>
            <a:srgbClr val="6CC7E2"/>
          </a:solidFill>
        </p:spPr>
        <p:txBody>
          <a:bodyPr anchor="ctr"/>
          <a:lstStyle>
            <a:lvl1pPr marL="84138" indent="0" algn="l">
              <a:buNone/>
              <a:defRPr sz="2400" b="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Headline, </a:t>
            </a:r>
            <a:r>
              <a:rPr lang="de-DE" dirty="0" err="1"/>
              <a:t>Tahoma</a:t>
            </a:r>
            <a:r>
              <a:rPr lang="de-DE" dirty="0"/>
              <a:t>, 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3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ung 13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15" name="Gerade Verbindung 14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Bild 17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945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>
            <a:spLocks noGrp="1" noChangeArrowheads="1"/>
          </p:cNvSpPr>
          <p:nvPr>
            <p:ph idx="10"/>
          </p:nvPr>
        </p:nvSpPr>
        <p:spPr bwMode="auto">
          <a:xfrm>
            <a:off x="598860" y="1520102"/>
            <a:ext cx="4040758" cy="296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algn="l">
              <a:buFont typeface="Arial"/>
              <a:buNone/>
              <a:defRPr sz="1800" b="0" baseline="0">
                <a:solidFill>
                  <a:schemeClr val="tx1"/>
                </a:solidFill>
                <a:latin typeface="Tahoma"/>
                <a:cs typeface="Tahoma"/>
              </a:defRPr>
            </a:lvl1pPr>
            <a:lvl2pPr algn="l">
              <a:buFont typeface="Arial"/>
              <a:buNone/>
              <a:defRPr sz="1800" baseline="0">
                <a:latin typeface="Tahoma"/>
                <a:cs typeface="Tahoma"/>
              </a:defRPr>
            </a:lvl2pPr>
            <a:lvl3pPr algn="l">
              <a:defRPr sz="1800">
                <a:latin typeface="Tahoma"/>
                <a:cs typeface="Tahoma"/>
              </a:defRPr>
            </a:lvl3pPr>
            <a:lvl4pPr algn="l">
              <a:defRPr sz="1800">
                <a:latin typeface="Tahoma"/>
                <a:cs typeface="Tahoma"/>
              </a:defRPr>
            </a:lvl4pPr>
            <a:lvl5pPr algn="l">
              <a:defRPr sz="1800">
                <a:latin typeface="Tahoma"/>
                <a:cs typeface="Tahoma"/>
              </a:defRPr>
            </a:lvl5pPr>
          </a:lstStyle>
          <a:p>
            <a:pPr lvl="0"/>
            <a:endParaRPr lang="de-DE" noProof="0" dirty="0"/>
          </a:p>
        </p:txBody>
      </p:sp>
      <p:sp>
        <p:nvSpPr>
          <p:cNvPr id="10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925888" y="1520102"/>
            <a:ext cx="3640460" cy="2969609"/>
          </a:xfrm>
        </p:spPr>
        <p:txBody>
          <a:bodyPr/>
          <a:lstStyle>
            <a:lvl1pPr marL="0" indent="0" algn="l">
              <a:lnSpc>
                <a:spcPct val="100000"/>
              </a:lnSpc>
              <a:buSzPct val="100000"/>
              <a:buFontTx/>
              <a:buNone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Inhalte zu Schlagwort, </a:t>
            </a:r>
            <a:r>
              <a:rPr lang="de-DE" dirty="0" err="1"/>
              <a:t>Tahoma</a:t>
            </a:r>
            <a:r>
              <a:rPr lang="de-DE" dirty="0"/>
              <a:t> 18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2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594000" y="1047602"/>
            <a:ext cx="7998728" cy="431825"/>
          </a:xfrm>
          <a:solidFill>
            <a:srgbClr val="6CC7E2"/>
          </a:solidFill>
        </p:spPr>
        <p:txBody>
          <a:bodyPr anchor="ctr"/>
          <a:lstStyle>
            <a:lvl1pPr marL="84138" indent="0" algn="l">
              <a:buNone/>
              <a:defRPr sz="2400" b="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Headline, </a:t>
            </a:r>
            <a:r>
              <a:rPr lang="de-DE" dirty="0" err="1"/>
              <a:t>Tahoma</a:t>
            </a:r>
            <a:r>
              <a:rPr lang="de-DE" dirty="0"/>
              <a:t>, 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3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ung 13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15" name="Gerade Verbindung 14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Bild 17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41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Text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>
            <a:spLocks noGrp="1" noChangeArrowheads="1"/>
          </p:cNvSpPr>
          <p:nvPr>
            <p:ph idx="10"/>
          </p:nvPr>
        </p:nvSpPr>
        <p:spPr bwMode="auto">
          <a:xfrm>
            <a:off x="0" y="1123116"/>
            <a:ext cx="9144000" cy="3366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algn="l">
              <a:buFont typeface="Arial"/>
              <a:buNone/>
              <a:defRPr sz="1800" b="0" baseline="0">
                <a:solidFill>
                  <a:schemeClr val="tx1"/>
                </a:solidFill>
                <a:latin typeface="Tahoma"/>
                <a:cs typeface="Tahoma"/>
              </a:defRPr>
            </a:lvl1pPr>
            <a:lvl2pPr algn="l">
              <a:buFont typeface="Arial"/>
              <a:buNone/>
              <a:defRPr sz="1800" baseline="0">
                <a:latin typeface="Tahoma"/>
                <a:cs typeface="Tahoma"/>
              </a:defRPr>
            </a:lvl2pPr>
            <a:lvl3pPr algn="l">
              <a:defRPr sz="1800">
                <a:latin typeface="Tahoma"/>
                <a:cs typeface="Tahoma"/>
              </a:defRPr>
            </a:lvl3pPr>
            <a:lvl4pPr algn="l">
              <a:defRPr sz="1800">
                <a:latin typeface="Tahoma"/>
                <a:cs typeface="Tahoma"/>
              </a:defRPr>
            </a:lvl4pPr>
            <a:lvl5pPr algn="l">
              <a:defRPr sz="1800">
                <a:latin typeface="Tahoma"/>
                <a:cs typeface="Tahoma"/>
              </a:defRPr>
            </a:lvl5pPr>
          </a:lstStyle>
          <a:p>
            <a:pPr lvl="0"/>
            <a:endParaRPr lang="de-DE" noProof="0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360368" y="2247714"/>
            <a:ext cx="6155853" cy="432048"/>
          </a:xfrm>
          <a:solidFill>
            <a:srgbClr val="6CC7E2"/>
          </a:solidFill>
        </p:spPr>
        <p:txBody>
          <a:bodyPr anchor="ctr"/>
          <a:lstStyle>
            <a:lvl1pPr marL="93663" indent="-4763" algn="l">
              <a:buNone/>
              <a:defRPr sz="200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 </a:t>
            </a:r>
            <a:r>
              <a:rPr lang="de-DE" dirty="0" err="1"/>
              <a:t>Tahoma</a:t>
            </a:r>
            <a:r>
              <a:rPr lang="de-DE" dirty="0"/>
              <a:t> 20pt, Farbe aus ZR Farbspektrum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7892793" y="4677984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Tahoma"/>
                <a:cs typeface="Tahoma"/>
              </a:defRPr>
            </a:lvl1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1" name="Textplatzhalter 5"/>
          <p:cNvSpPr>
            <a:spLocks noGrp="1"/>
          </p:cNvSpPr>
          <p:nvPr>
            <p:ph type="body" sz="quarter" idx="18" hasCustomPrompt="1"/>
          </p:nvPr>
        </p:nvSpPr>
        <p:spPr>
          <a:xfrm>
            <a:off x="361671" y="2781425"/>
            <a:ext cx="4746904" cy="432048"/>
          </a:xfrm>
          <a:solidFill>
            <a:srgbClr val="6CC7E2"/>
          </a:solidFill>
        </p:spPr>
        <p:txBody>
          <a:bodyPr anchor="ctr"/>
          <a:lstStyle>
            <a:lvl1pPr marL="93663" indent="0" algn="l">
              <a:buNone/>
              <a:defRPr sz="200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Zweite Zeile für Headline im Bild </a:t>
            </a:r>
          </a:p>
        </p:txBody>
      </p:sp>
      <p:pic>
        <p:nvPicPr>
          <p:cNvPr id="13" name="Bild 12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485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Text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>
            <a:spLocks noGrp="1" noChangeArrowheads="1"/>
          </p:cNvSpPr>
          <p:nvPr>
            <p:ph idx="10"/>
          </p:nvPr>
        </p:nvSpPr>
        <p:spPr bwMode="auto">
          <a:xfrm>
            <a:off x="0" y="3"/>
            <a:ext cx="9144000" cy="4489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algn="l">
              <a:buFont typeface="Arial"/>
              <a:buNone/>
              <a:defRPr sz="1800" b="0" baseline="0">
                <a:solidFill>
                  <a:schemeClr val="tx1"/>
                </a:solidFill>
                <a:latin typeface="Tahoma"/>
                <a:cs typeface="Tahoma"/>
              </a:defRPr>
            </a:lvl1pPr>
            <a:lvl2pPr algn="l">
              <a:buFont typeface="Arial"/>
              <a:buNone/>
              <a:defRPr sz="1800" baseline="0">
                <a:latin typeface="Tahoma"/>
                <a:cs typeface="Tahoma"/>
              </a:defRPr>
            </a:lvl2pPr>
            <a:lvl3pPr algn="l">
              <a:defRPr sz="1800">
                <a:latin typeface="Tahoma"/>
                <a:cs typeface="Tahoma"/>
              </a:defRPr>
            </a:lvl3pPr>
            <a:lvl4pPr algn="l">
              <a:defRPr sz="1800">
                <a:latin typeface="Tahoma"/>
                <a:cs typeface="Tahoma"/>
              </a:defRPr>
            </a:lvl4pPr>
            <a:lvl5pPr algn="l">
              <a:defRPr sz="1800">
                <a:latin typeface="Tahoma"/>
                <a:cs typeface="Tahoma"/>
              </a:defRPr>
            </a:lvl5pPr>
          </a:lstStyle>
          <a:p>
            <a:pPr lvl="0"/>
            <a:endParaRPr lang="de-DE" noProof="0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7" hasCustomPrompt="1"/>
          </p:nvPr>
        </p:nvSpPr>
        <p:spPr>
          <a:xfrm>
            <a:off x="614492" y="1469404"/>
            <a:ext cx="6155853" cy="432048"/>
          </a:xfrm>
          <a:solidFill>
            <a:srgbClr val="6CC7E2"/>
          </a:solidFill>
        </p:spPr>
        <p:txBody>
          <a:bodyPr anchor="ctr"/>
          <a:lstStyle>
            <a:lvl1pPr marL="93663" indent="-4763" algn="l">
              <a:buNone/>
              <a:defRPr sz="200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 </a:t>
            </a:r>
            <a:r>
              <a:rPr lang="de-DE" dirty="0" err="1"/>
              <a:t>Tahoma</a:t>
            </a:r>
            <a:r>
              <a:rPr lang="de-DE" dirty="0"/>
              <a:t> 20pt, Farbe aus ZR Farbspektrum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7892793" y="4677984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Tahoma"/>
                <a:cs typeface="Tahoma"/>
              </a:defRPr>
            </a:lvl1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1" name="Textplatzhalter 5"/>
          <p:cNvSpPr>
            <a:spLocks noGrp="1"/>
          </p:cNvSpPr>
          <p:nvPr>
            <p:ph type="body" sz="quarter" idx="18" hasCustomPrompt="1"/>
          </p:nvPr>
        </p:nvSpPr>
        <p:spPr>
          <a:xfrm>
            <a:off x="616370" y="2003115"/>
            <a:ext cx="4243667" cy="432048"/>
          </a:xfrm>
          <a:solidFill>
            <a:srgbClr val="6CC7E2"/>
          </a:solidFill>
        </p:spPr>
        <p:txBody>
          <a:bodyPr anchor="ctr"/>
          <a:lstStyle>
            <a:lvl1pPr marL="93663" indent="0" algn="l">
              <a:buNone/>
              <a:defRPr sz="200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Zweite Zeile für Headline im Bild </a:t>
            </a:r>
          </a:p>
        </p:txBody>
      </p:sp>
    </p:spTree>
    <p:extLst>
      <p:ext uri="{BB962C8B-B14F-4D97-AF65-F5344CB8AC3E}">
        <p14:creationId xmlns:p14="http://schemas.microsoft.com/office/powerpoint/2010/main" val="2017518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Ch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73066"/>
            <a:ext cx="9144000" cy="10156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250" b="1" i="0">
                <a:solidFill>
                  <a:schemeClr val="bg1"/>
                </a:solidFill>
                <a:latin typeface="Museo 700" charset="0"/>
                <a:ea typeface="Museo 700" charset="0"/>
                <a:cs typeface="Museo 700" charset="0"/>
              </a:defRPr>
            </a:lvl1pPr>
          </a:lstStyle>
          <a:p>
            <a:pPr lvl="0"/>
            <a:r>
              <a:rPr lang="de-DE" dirty="0"/>
              <a:t>Präsentation</a:t>
            </a:r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2702433"/>
            <a:ext cx="9144000" cy="42505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50" b="0" i="0">
                <a:solidFill>
                  <a:schemeClr val="bg1"/>
                </a:solidFill>
                <a:latin typeface="Museo 500" charset="0"/>
                <a:ea typeface="Museo 500" charset="0"/>
                <a:cs typeface="Museo 500" charset="0"/>
              </a:defRPr>
            </a:lvl1pPr>
          </a:lstStyle>
          <a:p>
            <a:pPr lvl="0"/>
            <a:r>
              <a:rPr lang="de-DE" dirty="0"/>
              <a:t>Ort, den </a:t>
            </a:r>
            <a:fld id="{A617B045-E2B2-6B44-96E8-4829266DB4AE}" type="datetime1">
              <a:rPr lang="de-DE" smtClean="0"/>
              <a:t>01.02.16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71449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und Inhalt einfa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840605" y="740569"/>
            <a:ext cx="4035776" cy="3468830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67619" y="1818187"/>
            <a:ext cx="4034381" cy="239121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anchor="ctr"/>
          <a:lstStyle>
            <a:lvl1pPr>
              <a:defRPr sz="750"/>
            </a:lvl1pPr>
          </a:lstStyle>
          <a:p>
            <a:fld id="{E8ED0A4B-455C-F748-A491-5547E01CA639}" type="datetime1">
              <a:rPr lang="de-DE" smtClean="0"/>
              <a:t>25.11.2025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1074420" y="4684629"/>
            <a:ext cx="3227580" cy="273844"/>
          </a:xfrm>
        </p:spPr>
        <p:txBody>
          <a:bodyPr anchor="ctr"/>
          <a:lstStyle>
            <a:lvl1pPr algn="r">
              <a:defRPr sz="750"/>
            </a:lvl1pPr>
          </a:lstStyle>
          <a:p>
            <a:endParaRPr lang="de-DE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D7906979-523D-074D-86DF-9E43E3B329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0641" y="235710"/>
            <a:ext cx="1573096" cy="428746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D3125644-0E98-3D62-6751-9ABD1F608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000" y="849483"/>
            <a:ext cx="4032002" cy="968704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290744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ld mit Text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>
            <a:spLocks noGrp="1" noChangeArrowheads="1"/>
          </p:cNvSpPr>
          <p:nvPr>
            <p:ph idx="10"/>
          </p:nvPr>
        </p:nvSpPr>
        <p:spPr bwMode="auto">
          <a:xfrm>
            <a:off x="4578350" y="1603376"/>
            <a:ext cx="3967163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algn="l">
              <a:buFont typeface="Arial"/>
              <a:buNone/>
              <a:defRPr sz="1800" b="0" baseline="0">
                <a:solidFill>
                  <a:schemeClr val="tx1"/>
                </a:solidFill>
                <a:latin typeface="Tahoma"/>
                <a:cs typeface="Tahoma"/>
              </a:defRPr>
            </a:lvl1pPr>
            <a:lvl2pPr algn="l">
              <a:buFont typeface="Arial"/>
              <a:buNone/>
              <a:defRPr sz="1800" baseline="0">
                <a:latin typeface="Tahoma"/>
                <a:cs typeface="Tahoma"/>
              </a:defRPr>
            </a:lvl2pPr>
            <a:lvl3pPr algn="l">
              <a:defRPr sz="1800">
                <a:latin typeface="Tahoma"/>
                <a:cs typeface="Tahoma"/>
              </a:defRPr>
            </a:lvl3pPr>
            <a:lvl4pPr algn="l">
              <a:defRPr sz="1800">
                <a:latin typeface="Tahoma"/>
                <a:cs typeface="Tahoma"/>
              </a:defRPr>
            </a:lvl4pPr>
            <a:lvl5pPr algn="l">
              <a:defRPr sz="1800">
                <a:latin typeface="Tahoma"/>
                <a:cs typeface="Tahoma"/>
              </a:defRPr>
            </a:lvl5pPr>
          </a:lstStyle>
          <a:p>
            <a:pPr lvl="0"/>
            <a:endParaRPr lang="de-DE" noProof="0" dirty="0"/>
          </a:p>
        </p:txBody>
      </p:sp>
      <p:sp>
        <p:nvSpPr>
          <p:cNvPr id="10" name="Textplatzhalt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93999" y="1603375"/>
            <a:ext cx="3617961" cy="2705100"/>
          </a:xfrm>
        </p:spPr>
        <p:txBody>
          <a:bodyPr/>
          <a:lstStyle>
            <a:lvl1pPr marL="0" indent="0" algn="l">
              <a:lnSpc>
                <a:spcPct val="100000"/>
              </a:lnSpc>
              <a:buSzPct val="100000"/>
              <a:buFontTx/>
              <a:buNone/>
              <a:defRPr sz="1800" baseline="0">
                <a:solidFill>
                  <a:srgbClr val="515150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Inhalte zu Schlagwort, </a:t>
            </a:r>
            <a:r>
              <a:rPr lang="de-DE" dirty="0" err="1"/>
              <a:t>Tahoma</a:t>
            </a:r>
            <a:r>
              <a:rPr lang="de-DE" dirty="0"/>
              <a:t> 18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sp>
        <p:nvSpPr>
          <p:cNvPr id="13" name="Foliennummernplatzhalter 1"/>
          <p:cNvSpPr txBox="1">
            <a:spLocks/>
          </p:cNvSpPr>
          <p:nvPr userDrawn="1"/>
        </p:nvSpPr>
        <p:spPr>
          <a:xfrm>
            <a:off x="4247964" y="4350741"/>
            <a:ext cx="64807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36000" algn="ctr" defTabSz="457200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Tahoma"/>
                <a:ea typeface="ＭＳ Ｐゴシック" charset="0"/>
                <a:cs typeface="Tahoma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de-DE" dirty="0"/>
              <a:t>S. </a:t>
            </a:r>
            <a:fld id="{EEB27FCA-99D2-C74F-A864-279D2B8752B3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ung 13"/>
          <p:cNvGrpSpPr/>
          <p:nvPr userDrawn="1"/>
        </p:nvGrpSpPr>
        <p:grpSpPr>
          <a:xfrm>
            <a:off x="585998" y="4489709"/>
            <a:ext cx="7972015" cy="1713"/>
            <a:chOff x="591263" y="5986278"/>
            <a:chExt cx="7972015" cy="2284"/>
          </a:xfrm>
        </p:grpSpPr>
        <p:cxnSp>
          <p:nvCxnSpPr>
            <p:cNvPr id="15" name="Gerade Verbindung 14"/>
            <p:cNvCxnSpPr/>
            <p:nvPr userDrawn="1"/>
          </p:nvCxnSpPr>
          <p:spPr>
            <a:xfrm flipV="1">
              <a:off x="591263" y="5986278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>
            <a:xfrm flipV="1">
              <a:off x="5014589" y="5987420"/>
              <a:ext cx="3548689" cy="1142"/>
            </a:xfrm>
            <a:prstGeom prst="line">
              <a:avLst/>
            </a:prstGeom>
            <a:ln w="12700" cmpd="sng">
              <a:solidFill>
                <a:schemeClr val="bg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Bild 17" descr="2018_08_06_Logo_Zugspitzregion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489" y="318910"/>
            <a:ext cx="1147082" cy="542234"/>
          </a:xfrm>
          <a:prstGeom prst="rect">
            <a:avLst/>
          </a:prstGeom>
        </p:spPr>
      </p:pic>
      <p:sp>
        <p:nvSpPr>
          <p:cNvPr id="11" name="Textplatzhalter 5"/>
          <p:cNvSpPr>
            <a:spLocks noGrp="1"/>
          </p:cNvSpPr>
          <p:nvPr>
            <p:ph type="body" sz="quarter" idx="18" hasCustomPrompt="1"/>
          </p:nvPr>
        </p:nvSpPr>
        <p:spPr>
          <a:xfrm>
            <a:off x="585997" y="1052513"/>
            <a:ext cx="7959515" cy="425450"/>
          </a:xfrm>
          <a:solidFill>
            <a:srgbClr val="6CC7E2"/>
          </a:solidFill>
        </p:spPr>
        <p:txBody>
          <a:bodyPr anchor="ctr"/>
          <a:lstStyle>
            <a:lvl1pPr marL="84138" indent="0" algn="l">
              <a:buNone/>
              <a:defRPr sz="2400" b="0" baseline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lvl="0"/>
            <a:r>
              <a:rPr lang="de-DE" dirty="0"/>
              <a:t>Headline, </a:t>
            </a:r>
            <a:r>
              <a:rPr lang="de-DE" dirty="0" err="1"/>
              <a:t>Tahoma</a:t>
            </a:r>
            <a:r>
              <a:rPr lang="de-DE" dirty="0"/>
              <a:t>, weiß 24 </a:t>
            </a:r>
            <a:r>
              <a:rPr lang="de-DE" dirty="0" err="1"/>
              <a:t>pt</a:t>
            </a:r>
            <a:r>
              <a:rPr lang="de-DE" dirty="0"/>
              <a:t>.</a:t>
            </a:r>
          </a:p>
        </p:txBody>
      </p:sp>
      <p:pic>
        <p:nvPicPr>
          <p:cNvPr id="17" name="Grafik 1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575" y="4656558"/>
            <a:ext cx="1560850" cy="31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9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65150" y="1108474"/>
            <a:ext cx="8002588" cy="440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65150" y="1650206"/>
            <a:ext cx="8121650" cy="29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3255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  <p:sldLayoutId id="2147483672" r:id="rId23"/>
  </p:sldLayoutIdLst>
  <p:txStyles>
    <p:titleStyle>
      <a:lvl1pPr algn="l" defTabSz="457200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Tahoma"/>
          <a:ea typeface="+mj-ea"/>
          <a:cs typeface="Tahoma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Wingdings" charset="2"/>
        <a:buChar char="Ø"/>
        <a:defRPr sz="1800" kern="1200">
          <a:solidFill>
            <a:schemeClr val="tx1"/>
          </a:solidFill>
          <a:latin typeface="Tahoma"/>
          <a:ea typeface="+mn-ea"/>
          <a:cs typeface="Tahoma"/>
        </a:defRPr>
      </a:lvl1pPr>
      <a:lvl2pPr marL="742950" indent="-285750" algn="l" defTabSz="457200" rtl="0" eaLnBrk="1" latinLnBrk="0" hangingPunct="1">
        <a:spcBef>
          <a:spcPct val="20000"/>
        </a:spcBef>
        <a:buFont typeface="Wingdings" charset="2"/>
        <a:buChar char="§"/>
        <a:defRPr sz="1800" kern="1200">
          <a:solidFill>
            <a:schemeClr val="tx1"/>
          </a:solidFill>
          <a:latin typeface="Tahoma"/>
          <a:ea typeface="+mn-ea"/>
          <a:cs typeface="Tahoma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Tahoma"/>
          <a:ea typeface="+mn-ea"/>
          <a:cs typeface="Tahoma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Tahoma"/>
          <a:ea typeface="+mn-ea"/>
          <a:cs typeface="Tahom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Tahoma"/>
          <a:ea typeface="+mn-ea"/>
          <a:cs typeface="Tahom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12" Type="http://schemas.openxmlformats.org/officeDocument/2006/relationships/image" Target="../media/image4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2.pn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/>
              <a:t>Wallgau, 26. November 2025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sz="4400" dirty="0"/>
              <a:t>Sitzung des Kreistags</a:t>
            </a:r>
          </a:p>
        </p:txBody>
      </p:sp>
    </p:spTree>
    <p:extLst>
      <p:ext uri="{BB962C8B-B14F-4D97-AF65-F5344CB8AC3E}">
        <p14:creationId xmlns:p14="http://schemas.microsoft.com/office/powerpoint/2010/main" val="2088109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5" y="2044799"/>
            <a:ext cx="9143999" cy="1247041"/>
          </a:xfrm>
        </p:spPr>
        <p:txBody>
          <a:bodyPr>
            <a:normAutofit fontScale="85000" lnSpcReduction="10000"/>
          </a:bodyPr>
          <a:lstStyle/>
          <a:p>
            <a:r>
              <a:rPr lang="de-DE" sz="4000" dirty="0"/>
              <a:t>TOP 2</a:t>
            </a:r>
          </a:p>
          <a:p>
            <a:r>
              <a:rPr lang="de-DE" sz="4000" dirty="0"/>
              <a:t>Vorstellung der Projekte der Zugspitz Region </a:t>
            </a:r>
          </a:p>
        </p:txBody>
      </p:sp>
    </p:spTree>
    <p:extLst>
      <p:ext uri="{BB962C8B-B14F-4D97-AF65-F5344CB8AC3E}">
        <p14:creationId xmlns:p14="http://schemas.microsoft.com/office/powerpoint/2010/main" val="3534504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platzhalter 13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Überblick Aufbau Zugspitz Region GmbH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592AC9E0-C727-4D38-B099-7D6FB2ED11A3}"/>
              </a:ext>
            </a:extLst>
          </p:cNvPr>
          <p:cNvSpPr/>
          <p:nvPr/>
        </p:nvSpPr>
        <p:spPr>
          <a:xfrm>
            <a:off x="2739902" y="1571144"/>
            <a:ext cx="246343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Zugspitz Region GmbH</a:t>
            </a:r>
          </a:p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(Kreisentwicklung)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C396FFBF-49A6-4227-9CC9-83A5790420BC}"/>
              </a:ext>
            </a:extLst>
          </p:cNvPr>
          <p:cNvSpPr/>
          <p:nvPr/>
        </p:nvSpPr>
        <p:spPr>
          <a:xfrm>
            <a:off x="786938" y="2206159"/>
            <a:ext cx="192240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Tourismus</a:t>
            </a: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2C9F8C95-2307-4B7E-B135-D93545D58B4A}"/>
              </a:ext>
            </a:extLst>
          </p:cNvPr>
          <p:cNvSpPr/>
          <p:nvPr/>
        </p:nvSpPr>
        <p:spPr>
          <a:xfrm>
            <a:off x="3013508" y="2213604"/>
            <a:ext cx="192240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Gesundheit und Soziales</a:t>
            </a: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A18BAB02-18CB-4917-869C-C71F6C8B3F9F}"/>
              </a:ext>
            </a:extLst>
          </p:cNvPr>
          <p:cNvSpPr/>
          <p:nvPr/>
        </p:nvSpPr>
        <p:spPr>
          <a:xfrm>
            <a:off x="3023811" y="4018141"/>
            <a:ext cx="192240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lnSpc>
                <a:spcPct val="90000"/>
              </a:lnSpc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Wirtschaft</a:t>
            </a:r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9DD9A752-FFBE-4706-B295-2BBD6ADD74B2}"/>
              </a:ext>
            </a:extLst>
          </p:cNvPr>
          <p:cNvSpPr/>
          <p:nvPr/>
        </p:nvSpPr>
        <p:spPr>
          <a:xfrm>
            <a:off x="1081395" y="2790862"/>
            <a:ext cx="1627944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/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Nyvlt</a:t>
            </a:r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D0809284-459B-4910-AB38-7E71DF0AC35F}"/>
              </a:ext>
            </a:extLst>
          </p:cNvPr>
          <p:cNvSpPr/>
          <p:nvPr/>
        </p:nvSpPr>
        <p:spPr>
          <a:xfrm>
            <a:off x="1081395" y="3185098"/>
            <a:ext cx="1627944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Neumeyer (TZ) </a:t>
            </a:r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DAF97484-DB9F-47F7-904F-2DDF016987C0}"/>
              </a:ext>
            </a:extLst>
          </p:cNvPr>
          <p:cNvSpPr/>
          <p:nvPr/>
        </p:nvSpPr>
        <p:spPr>
          <a:xfrm>
            <a:off x="3297614" y="2790862"/>
            <a:ext cx="1638297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Herr Sörgel</a:t>
            </a:r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669B0607-B105-4995-BF72-AA5B95BA8BF4}"/>
              </a:ext>
            </a:extLst>
          </p:cNvPr>
          <p:cNvSpPr/>
          <p:nvPr/>
        </p:nvSpPr>
        <p:spPr>
          <a:xfrm>
            <a:off x="3297614" y="3185098"/>
            <a:ext cx="1638296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Klaus (TZ)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EF9DD697-D94D-46AB-B78E-B5D421BF0258}"/>
              </a:ext>
            </a:extLst>
          </p:cNvPr>
          <p:cNvSpPr/>
          <p:nvPr/>
        </p:nvSpPr>
        <p:spPr>
          <a:xfrm>
            <a:off x="3307917" y="4573386"/>
            <a:ext cx="1638295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Herr Kramer</a:t>
            </a:r>
          </a:p>
        </p:txBody>
      </p:sp>
      <p:cxnSp>
        <p:nvCxnSpPr>
          <p:cNvPr id="53" name="Gewinkelte Verbindung 14">
            <a:extLst>
              <a:ext uri="{FF2B5EF4-FFF2-40B4-BE49-F238E27FC236}">
                <a16:creationId xmlns:a16="http://schemas.microsoft.com/office/drawing/2014/main" id="{C887EE64-EBD3-4D3A-93B8-CD9FE3014087}"/>
              </a:ext>
            </a:extLst>
          </p:cNvPr>
          <p:cNvCxnSpPr>
            <a:stCxn id="47" idx="1"/>
            <a:endCxn id="41" idx="1"/>
          </p:cNvCxnSpPr>
          <p:nvPr/>
        </p:nvCxnSpPr>
        <p:spPr>
          <a:xfrm rot="10800000">
            <a:off x="786940" y="2458161"/>
            <a:ext cx="294457" cy="476703"/>
          </a:xfrm>
          <a:prstGeom prst="bentConnector3">
            <a:avLst>
              <a:gd name="adj1" fmla="val 177634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54" name="Gewinkelte Verbindung 15">
            <a:extLst>
              <a:ext uri="{FF2B5EF4-FFF2-40B4-BE49-F238E27FC236}">
                <a16:creationId xmlns:a16="http://schemas.microsoft.com/office/drawing/2014/main" id="{85746C25-61B5-48D9-A573-3AE9D40B1D7E}"/>
              </a:ext>
            </a:extLst>
          </p:cNvPr>
          <p:cNvCxnSpPr>
            <a:stCxn id="48" idx="1"/>
            <a:endCxn id="41" idx="1"/>
          </p:cNvCxnSpPr>
          <p:nvPr/>
        </p:nvCxnSpPr>
        <p:spPr>
          <a:xfrm rot="10800000">
            <a:off x="786940" y="2458161"/>
            <a:ext cx="294457" cy="870939"/>
          </a:xfrm>
          <a:prstGeom prst="bentConnector3">
            <a:avLst>
              <a:gd name="adj1" fmla="val 177634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56" name="Gewinkelte Verbindung 16">
            <a:extLst>
              <a:ext uri="{FF2B5EF4-FFF2-40B4-BE49-F238E27FC236}">
                <a16:creationId xmlns:a16="http://schemas.microsoft.com/office/drawing/2014/main" id="{A3F215DD-1932-48AB-AD95-8C63A61224B5}"/>
              </a:ext>
            </a:extLst>
          </p:cNvPr>
          <p:cNvCxnSpPr>
            <a:stCxn id="49" idx="1"/>
            <a:endCxn id="42" idx="1"/>
          </p:cNvCxnSpPr>
          <p:nvPr/>
        </p:nvCxnSpPr>
        <p:spPr>
          <a:xfrm rot="10800000">
            <a:off x="3013510" y="2465604"/>
            <a:ext cx="284105" cy="469258"/>
          </a:xfrm>
          <a:prstGeom prst="bentConnector3">
            <a:avLst>
              <a:gd name="adj1" fmla="val 180463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57" name="Gewinkelte Verbindung 17">
            <a:extLst>
              <a:ext uri="{FF2B5EF4-FFF2-40B4-BE49-F238E27FC236}">
                <a16:creationId xmlns:a16="http://schemas.microsoft.com/office/drawing/2014/main" id="{094AD16A-90FB-4D96-884A-D970A5AA4AC0}"/>
              </a:ext>
            </a:extLst>
          </p:cNvPr>
          <p:cNvCxnSpPr>
            <a:stCxn id="50" idx="1"/>
            <a:endCxn id="42" idx="1"/>
          </p:cNvCxnSpPr>
          <p:nvPr/>
        </p:nvCxnSpPr>
        <p:spPr>
          <a:xfrm rot="10800000">
            <a:off x="3013508" y="2465604"/>
            <a:ext cx="284106" cy="863494"/>
          </a:xfrm>
          <a:prstGeom prst="bentConnector3">
            <a:avLst>
              <a:gd name="adj1" fmla="val 180463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60" name="Gewinkelte Verbindung 18">
            <a:extLst>
              <a:ext uri="{FF2B5EF4-FFF2-40B4-BE49-F238E27FC236}">
                <a16:creationId xmlns:a16="http://schemas.microsoft.com/office/drawing/2014/main" id="{7A16AA9C-EB23-4428-88BE-5A2A841E7647}"/>
              </a:ext>
            </a:extLst>
          </p:cNvPr>
          <p:cNvCxnSpPr>
            <a:stCxn id="51" idx="1"/>
            <a:endCxn id="46" idx="1"/>
          </p:cNvCxnSpPr>
          <p:nvPr/>
        </p:nvCxnSpPr>
        <p:spPr>
          <a:xfrm rot="10800000">
            <a:off x="3023813" y="4270143"/>
            <a:ext cx="284105" cy="447245"/>
          </a:xfrm>
          <a:prstGeom prst="bentConnector3">
            <a:avLst>
              <a:gd name="adj1" fmla="val 180463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61" name="Rechteck 60">
            <a:extLst>
              <a:ext uri="{FF2B5EF4-FFF2-40B4-BE49-F238E27FC236}">
                <a16:creationId xmlns:a16="http://schemas.microsoft.com/office/drawing/2014/main" id="{C8A8F520-12E1-404D-975D-57C0B20D46D4}"/>
              </a:ext>
            </a:extLst>
          </p:cNvPr>
          <p:cNvSpPr/>
          <p:nvPr/>
        </p:nvSpPr>
        <p:spPr>
          <a:xfrm>
            <a:off x="7337977" y="2224160"/>
            <a:ext cx="1395884" cy="46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Assistenz </a:t>
            </a:r>
          </a:p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Huber (TZ)</a:t>
            </a:r>
          </a:p>
        </p:txBody>
      </p:sp>
      <p:cxnSp>
        <p:nvCxnSpPr>
          <p:cNvPr id="63" name="Gewinkelte Verbindung 20">
            <a:extLst>
              <a:ext uri="{FF2B5EF4-FFF2-40B4-BE49-F238E27FC236}">
                <a16:creationId xmlns:a16="http://schemas.microsoft.com/office/drawing/2014/main" id="{4297C61A-23FE-4D91-BC9B-41DCD48E7086}"/>
              </a:ext>
            </a:extLst>
          </p:cNvPr>
          <p:cNvCxnSpPr>
            <a:stCxn id="77" idx="1"/>
            <a:endCxn id="40" idx="3"/>
          </p:cNvCxnSpPr>
          <p:nvPr/>
        </p:nvCxnSpPr>
        <p:spPr>
          <a:xfrm rot="10800000">
            <a:off x="5203332" y="1823146"/>
            <a:ext cx="711796" cy="387"/>
          </a:xfrm>
          <a:prstGeom prst="bentConnector3">
            <a:avLst>
              <a:gd name="adj1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64" name="Rechteck 63">
            <a:extLst>
              <a:ext uri="{FF2B5EF4-FFF2-40B4-BE49-F238E27FC236}">
                <a16:creationId xmlns:a16="http://schemas.microsoft.com/office/drawing/2014/main" id="{DF6C22EA-9D59-46D7-AF70-AE22E79F1C28}"/>
              </a:ext>
            </a:extLst>
          </p:cNvPr>
          <p:cNvSpPr/>
          <p:nvPr/>
        </p:nvSpPr>
        <p:spPr>
          <a:xfrm>
            <a:off x="786939" y="4018141"/>
            <a:ext cx="192240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Dachmarke</a:t>
            </a:r>
          </a:p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Zugspitz Region</a:t>
            </a: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8DBA51A1-2A7A-4FE7-A5EF-29F73C54ACC8}"/>
              </a:ext>
            </a:extLst>
          </p:cNvPr>
          <p:cNvSpPr/>
          <p:nvPr/>
        </p:nvSpPr>
        <p:spPr>
          <a:xfrm>
            <a:off x="1067797" y="4573386"/>
            <a:ext cx="1641542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Daser (TZ)</a:t>
            </a:r>
          </a:p>
        </p:txBody>
      </p:sp>
      <p:cxnSp>
        <p:nvCxnSpPr>
          <p:cNvPr id="66" name="Gewinkelte Verbindung 24">
            <a:extLst>
              <a:ext uri="{FF2B5EF4-FFF2-40B4-BE49-F238E27FC236}">
                <a16:creationId xmlns:a16="http://schemas.microsoft.com/office/drawing/2014/main" id="{1B9CD9BE-6BEB-412F-BB10-134CDE1F5E95}"/>
              </a:ext>
            </a:extLst>
          </p:cNvPr>
          <p:cNvCxnSpPr>
            <a:stCxn id="65" idx="1"/>
            <a:endCxn id="64" idx="1"/>
          </p:cNvCxnSpPr>
          <p:nvPr/>
        </p:nvCxnSpPr>
        <p:spPr>
          <a:xfrm rot="10800000">
            <a:off x="786939" y="4270143"/>
            <a:ext cx="280858" cy="447245"/>
          </a:xfrm>
          <a:prstGeom prst="bentConnector3">
            <a:avLst>
              <a:gd name="adj1" fmla="val 181393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67" name="Rechteck 66">
            <a:extLst>
              <a:ext uri="{FF2B5EF4-FFF2-40B4-BE49-F238E27FC236}">
                <a16:creationId xmlns:a16="http://schemas.microsoft.com/office/drawing/2014/main" id="{836224AE-AA52-4C93-B0CF-43071E9B3F62}"/>
              </a:ext>
            </a:extLst>
          </p:cNvPr>
          <p:cNvSpPr/>
          <p:nvPr/>
        </p:nvSpPr>
        <p:spPr>
          <a:xfrm>
            <a:off x="5220923" y="2214478"/>
            <a:ext cx="192240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lnSpc>
                <a:spcPct val="90000"/>
              </a:lnSpc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Landwirtschaft / Regionalmanagem.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81945877-81A4-4BCA-9BEA-2D0331382CBA}"/>
              </a:ext>
            </a:extLst>
          </p:cNvPr>
          <p:cNvSpPr/>
          <p:nvPr/>
        </p:nvSpPr>
        <p:spPr>
          <a:xfrm>
            <a:off x="5486401" y="2790862"/>
            <a:ext cx="1667275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Loth (TZ)</a:t>
            </a:r>
          </a:p>
        </p:txBody>
      </p:sp>
      <p:cxnSp>
        <p:nvCxnSpPr>
          <p:cNvPr id="69" name="Gewinkelte Verbindung 29">
            <a:extLst>
              <a:ext uri="{FF2B5EF4-FFF2-40B4-BE49-F238E27FC236}">
                <a16:creationId xmlns:a16="http://schemas.microsoft.com/office/drawing/2014/main" id="{D64CC422-DA34-4470-9BF0-1CD5C3057DCC}"/>
              </a:ext>
            </a:extLst>
          </p:cNvPr>
          <p:cNvCxnSpPr>
            <a:stCxn id="68" idx="1"/>
            <a:endCxn id="67" idx="1"/>
          </p:cNvCxnSpPr>
          <p:nvPr/>
        </p:nvCxnSpPr>
        <p:spPr>
          <a:xfrm rot="10800000">
            <a:off x="5220925" y="2466478"/>
            <a:ext cx="265477" cy="468384"/>
          </a:xfrm>
          <a:prstGeom prst="bentConnector3">
            <a:avLst>
              <a:gd name="adj1" fmla="val 186109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70" name="Rechteck 69">
            <a:extLst>
              <a:ext uri="{FF2B5EF4-FFF2-40B4-BE49-F238E27FC236}">
                <a16:creationId xmlns:a16="http://schemas.microsoft.com/office/drawing/2014/main" id="{BB1EC8E2-7D4B-4D87-B79A-9D96525511CF}"/>
              </a:ext>
            </a:extLst>
          </p:cNvPr>
          <p:cNvSpPr/>
          <p:nvPr/>
        </p:nvSpPr>
        <p:spPr>
          <a:xfrm>
            <a:off x="5486401" y="3582166"/>
            <a:ext cx="1667275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Unseld (TZ)</a:t>
            </a:r>
          </a:p>
        </p:txBody>
      </p:sp>
      <p:cxnSp>
        <p:nvCxnSpPr>
          <p:cNvPr id="71" name="Gewinkelte Verbindung 31">
            <a:extLst>
              <a:ext uri="{FF2B5EF4-FFF2-40B4-BE49-F238E27FC236}">
                <a16:creationId xmlns:a16="http://schemas.microsoft.com/office/drawing/2014/main" id="{A6A49B40-ABD1-46F6-A59F-8DF2CBA96FED}"/>
              </a:ext>
            </a:extLst>
          </p:cNvPr>
          <p:cNvCxnSpPr>
            <a:stCxn id="70" idx="1"/>
            <a:endCxn id="67" idx="1"/>
          </p:cNvCxnSpPr>
          <p:nvPr/>
        </p:nvCxnSpPr>
        <p:spPr>
          <a:xfrm rot="10800000">
            <a:off x="5220923" y="2466478"/>
            <a:ext cx="265478" cy="1259688"/>
          </a:xfrm>
          <a:prstGeom prst="bentConnector3">
            <a:avLst>
              <a:gd name="adj1" fmla="val 186109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72" name="Rechteck 71">
            <a:extLst>
              <a:ext uri="{FF2B5EF4-FFF2-40B4-BE49-F238E27FC236}">
                <a16:creationId xmlns:a16="http://schemas.microsoft.com/office/drawing/2014/main" id="{68458973-4FA4-40B2-B971-B9DDF60E1834}"/>
              </a:ext>
            </a:extLst>
          </p:cNvPr>
          <p:cNvSpPr/>
          <p:nvPr/>
        </p:nvSpPr>
        <p:spPr>
          <a:xfrm>
            <a:off x="5486401" y="3185098"/>
            <a:ext cx="1667275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Zimmermann (TZ)</a:t>
            </a:r>
          </a:p>
        </p:txBody>
      </p:sp>
      <p:cxnSp>
        <p:nvCxnSpPr>
          <p:cNvPr id="73" name="Gewinkelte Verbindung 33">
            <a:extLst>
              <a:ext uri="{FF2B5EF4-FFF2-40B4-BE49-F238E27FC236}">
                <a16:creationId xmlns:a16="http://schemas.microsoft.com/office/drawing/2014/main" id="{D10D49BE-A81B-411B-9EAB-8AB76849DBD1}"/>
              </a:ext>
            </a:extLst>
          </p:cNvPr>
          <p:cNvCxnSpPr>
            <a:stCxn id="72" idx="1"/>
            <a:endCxn id="67" idx="1"/>
          </p:cNvCxnSpPr>
          <p:nvPr/>
        </p:nvCxnSpPr>
        <p:spPr>
          <a:xfrm rot="10800000">
            <a:off x="5220925" y="2466478"/>
            <a:ext cx="265477" cy="862620"/>
          </a:xfrm>
          <a:prstGeom prst="bentConnector3">
            <a:avLst>
              <a:gd name="adj1" fmla="val 186109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74" name="Rechteck 73">
            <a:extLst>
              <a:ext uri="{FF2B5EF4-FFF2-40B4-BE49-F238E27FC236}">
                <a16:creationId xmlns:a16="http://schemas.microsoft.com/office/drawing/2014/main" id="{812A1854-6DD8-4E79-8770-2662CF3329DD}"/>
              </a:ext>
            </a:extLst>
          </p:cNvPr>
          <p:cNvSpPr/>
          <p:nvPr/>
        </p:nvSpPr>
        <p:spPr>
          <a:xfrm>
            <a:off x="5224356" y="4018141"/>
            <a:ext cx="1922400" cy="504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de-DE" sz="16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Energie und Klimaschutz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E1F92FDB-F3F4-4EE5-89E9-2D5BA9704F29}"/>
              </a:ext>
            </a:extLst>
          </p:cNvPr>
          <p:cNvSpPr/>
          <p:nvPr/>
        </p:nvSpPr>
        <p:spPr>
          <a:xfrm>
            <a:off x="5508462" y="4573386"/>
            <a:ext cx="1638297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Huber (TZ)</a:t>
            </a:r>
          </a:p>
        </p:txBody>
      </p:sp>
      <p:cxnSp>
        <p:nvCxnSpPr>
          <p:cNvPr id="76" name="Gewinkelte Verbindung 44">
            <a:extLst>
              <a:ext uri="{FF2B5EF4-FFF2-40B4-BE49-F238E27FC236}">
                <a16:creationId xmlns:a16="http://schemas.microsoft.com/office/drawing/2014/main" id="{7D81F4FA-52AF-4636-A1A6-3A6AD63CEC4E}"/>
              </a:ext>
            </a:extLst>
          </p:cNvPr>
          <p:cNvCxnSpPr>
            <a:stCxn id="75" idx="1"/>
            <a:endCxn id="74" idx="1"/>
          </p:cNvCxnSpPr>
          <p:nvPr/>
        </p:nvCxnSpPr>
        <p:spPr>
          <a:xfrm rot="10800000">
            <a:off x="5224358" y="4270143"/>
            <a:ext cx="284105" cy="447245"/>
          </a:xfrm>
          <a:prstGeom prst="bentConnector3">
            <a:avLst>
              <a:gd name="adj1" fmla="val 180463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77" name="Rechteck 76">
            <a:extLst>
              <a:ext uri="{FF2B5EF4-FFF2-40B4-BE49-F238E27FC236}">
                <a16:creationId xmlns:a16="http://schemas.microsoft.com/office/drawing/2014/main" id="{C9A4DB90-72E5-4384-B1C6-95E302756434}"/>
              </a:ext>
            </a:extLst>
          </p:cNvPr>
          <p:cNvSpPr/>
          <p:nvPr/>
        </p:nvSpPr>
        <p:spPr>
          <a:xfrm>
            <a:off x="5915129" y="1589531"/>
            <a:ext cx="2401785" cy="46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GF Herr Kramer und</a:t>
            </a:r>
          </a:p>
          <a:p>
            <a:pPr algn="ctr" defTabSz="914400">
              <a:defRPr/>
            </a:pPr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Herr Hopfensperger</a:t>
            </a:r>
          </a:p>
        </p:txBody>
      </p:sp>
      <p:cxnSp>
        <p:nvCxnSpPr>
          <p:cNvPr id="78" name="Gewinkelte Verbindung 54">
            <a:extLst>
              <a:ext uri="{FF2B5EF4-FFF2-40B4-BE49-F238E27FC236}">
                <a16:creationId xmlns:a16="http://schemas.microsoft.com/office/drawing/2014/main" id="{C1ADBA12-1C43-4694-B9C3-CBD581E6D82E}"/>
              </a:ext>
            </a:extLst>
          </p:cNvPr>
          <p:cNvCxnSpPr>
            <a:stCxn id="61" idx="3"/>
            <a:endCxn id="77" idx="3"/>
          </p:cNvCxnSpPr>
          <p:nvPr/>
        </p:nvCxnSpPr>
        <p:spPr>
          <a:xfrm flipH="1" flipV="1">
            <a:off x="8316913" y="1823532"/>
            <a:ext cx="416948" cy="634629"/>
          </a:xfrm>
          <a:prstGeom prst="bentConnector3">
            <a:avLst>
              <a:gd name="adj1" fmla="val -54827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79" name="Rechteck 78">
            <a:extLst>
              <a:ext uri="{FF2B5EF4-FFF2-40B4-BE49-F238E27FC236}">
                <a16:creationId xmlns:a16="http://schemas.microsoft.com/office/drawing/2014/main" id="{514DB7D4-0581-4A23-AFAC-5DBDB36C5B5F}"/>
              </a:ext>
            </a:extLst>
          </p:cNvPr>
          <p:cNvSpPr/>
          <p:nvPr/>
        </p:nvSpPr>
        <p:spPr>
          <a:xfrm>
            <a:off x="1081395" y="3582166"/>
            <a:ext cx="1627944" cy="28800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914400"/>
            <a:r>
              <a:rPr lang="de-DE" sz="1200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Frau Zerhoch (TZ)</a:t>
            </a:r>
          </a:p>
        </p:txBody>
      </p:sp>
      <p:cxnSp>
        <p:nvCxnSpPr>
          <p:cNvPr id="80" name="Gewinkelte Verbindung 58">
            <a:extLst>
              <a:ext uri="{FF2B5EF4-FFF2-40B4-BE49-F238E27FC236}">
                <a16:creationId xmlns:a16="http://schemas.microsoft.com/office/drawing/2014/main" id="{CF2CCF35-E33B-4E39-B182-EF0425AFFA65}"/>
              </a:ext>
            </a:extLst>
          </p:cNvPr>
          <p:cNvCxnSpPr>
            <a:stCxn id="79" idx="1"/>
            <a:endCxn id="41" idx="1"/>
          </p:cNvCxnSpPr>
          <p:nvPr/>
        </p:nvCxnSpPr>
        <p:spPr>
          <a:xfrm rot="10800000">
            <a:off x="786940" y="2458161"/>
            <a:ext cx="294457" cy="1268007"/>
          </a:xfrm>
          <a:prstGeom prst="bentConnector3">
            <a:avLst>
              <a:gd name="adj1" fmla="val 177634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81" name="Rechteck 80">
            <a:extLst>
              <a:ext uri="{FF2B5EF4-FFF2-40B4-BE49-F238E27FC236}">
                <a16:creationId xmlns:a16="http://schemas.microsoft.com/office/drawing/2014/main" id="{201888BA-1E45-4849-AAC0-5C41344BC41B}"/>
              </a:ext>
            </a:extLst>
          </p:cNvPr>
          <p:cNvSpPr/>
          <p:nvPr/>
        </p:nvSpPr>
        <p:spPr>
          <a:xfrm>
            <a:off x="7337977" y="2790862"/>
            <a:ext cx="1626637" cy="20705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de-DE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Zugspitz Region GmbH hat 2025 insgesamt </a:t>
            </a:r>
          </a:p>
          <a:p>
            <a:r>
              <a:rPr lang="de-DE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Angestellte mit </a:t>
            </a:r>
            <a:r>
              <a:rPr lang="de-DE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7,50 MAK </a:t>
            </a:r>
            <a:r>
              <a:rPr lang="de-DE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nach Abzug geförderter Personalkosten verbleiben</a:t>
            </a:r>
          </a:p>
          <a:p>
            <a:r>
              <a:rPr lang="de-DE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5,60 PK-MAK</a:t>
            </a:r>
            <a:r>
              <a:rPr lang="de-DE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6798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Ausrichtung der Zugspitz Region GmbH</a:t>
            </a:r>
          </a:p>
        </p:txBody>
      </p: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A471BDEC-E26F-4D42-9D42-DA4BE7684647}"/>
              </a:ext>
            </a:extLst>
          </p:cNvPr>
          <p:cNvSpPr txBox="1">
            <a:spLocks/>
          </p:cNvSpPr>
          <p:nvPr/>
        </p:nvSpPr>
        <p:spPr>
          <a:xfrm>
            <a:off x="1732935" y="1521035"/>
            <a:ext cx="6828453" cy="304359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Wingdings" charset="2"/>
              <a:buChar char="Ø"/>
              <a:defRPr sz="1800" kern="1200">
                <a:solidFill>
                  <a:schemeClr val="tx1"/>
                </a:solidFill>
                <a:latin typeface="Tahoma"/>
                <a:ea typeface="+mn-ea"/>
                <a:cs typeface="Tahoma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1800" kern="1200">
                <a:solidFill>
                  <a:schemeClr val="tx1"/>
                </a:solidFill>
                <a:latin typeface="Tahoma"/>
                <a:ea typeface="+mn-ea"/>
                <a:cs typeface="Tahoma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Tahoma"/>
                <a:ea typeface="+mn-ea"/>
                <a:cs typeface="Tahoma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Tahoma"/>
                <a:ea typeface="+mn-ea"/>
                <a:cs typeface="Tahoma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Tahoma"/>
                <a:ea typeface="+mn-ea"/>
                <a:cs typeface="Tahom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54555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Wir entwickeln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54555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Wir vernetzen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54555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Wir setzen erfolgreich um</a:t>
            </a:r>
          </a:p>
          <a:p>
            <a:pPr>
              <a:buFont typeface="+mj-lt"/>
              <a:buChar char="Ø"/>
            </a:pPr>
            <a:endParaRPr lang="de-DE" dirty="0">
              <a:solidFill>
                <a:srgbClr val="54555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Font typeface="Wingdings" charset="2"/>
              <a:buNone/>
            </a:pPr>
            <a:r>
              <a:rPr lang="de-DE" dirty="0">
                <a:solidFill>
                  <a:srgbClr val="54555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Wir sind die Wirtschaftsförderungsgesellschaft des Landkreises Garmisch-Partenkirchen und Ansprechpartner für landkreisweite Gemeinschaftsprojekte. Weiterhin stoßen wir neue Projekte an, setzen diese um und bieten ein handlungsfeld- und branchenübergreifendes Netzwerk.</a:t>
            </a:r>
          </a:p>
          <a:p>
            <a:pPr>
              <a:buFont typeface="+mj-lt"/>
              <a:buChar char="Ø"/>
            </a:pPr>
            <a:endParaRPr lang="de-DE" dirty="0">
              <a:solidFill>
                <a:srgbClr val="54555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F7C059AA-5266-4CC7-B9A2-FAC361B54762}"/>
              </a:ext>
            </a:extLst>
          </p:cNvPr>
          <p:cNvGrpSpPr/>
          <p:nvPr/>
        </p:nvGrpSpPr>
        <p:grpSpPr>
          <a:xfrm>
            <a:off x="582612" y="1593560"/>
            <a:ext cx="1086100" cy="3110847"/>
            <a:chOff x="159530" y="1989056"/>
            <a:chExt cx="1086100" cy="3110847"/>
          </a:xfrm>
        </p:grpSpPr>
        <p:sp>
          <p:nvSpPr>
            <p:cNvPr id="12" name="Legende mit Pfeil nach unten 6">
              <a:extLst>
                <a:ext uri="{FF2B5EF4-FFF2-40B4-BE49-F238E27FC236}">
                  <a16:creationId xmlns:a16="http://schemas.microsoft.com/office/drawing/2014/main" id="{2416EDB5-EE1B-4D2F-9160-0F8D2BBD6114}"/>
                </a:ext>
              </a:extLst>
            </p:cNvPr>
            <p:cNvSpPr/>
            <p:nvPr/>
          </p:nvSpPr>
          <p:spPr>
            <a:xfrm>
              <a:off x="159531" y="1989056"/>
              <a:ext cx="1074655" cy="1036949"/>
            </a:xfrm>
            <a:prstGeom prst="downArrowCallout">
              <a:avLst/>
            </a:prstGeom>
            <a:solidFill>
              <a:srgbClr val="FDC9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>
                  <a:solidFill>
                    <a:srgbClr val="54555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Wir entwickeln</a:t>
              </a:r>
            </a:p>
          </p:txBody>
        </p:sp>
        <p:sp>
          <p:nvSpPr>
            <p:cNvPr id="13" name="Legende mit Pfeil nach unten 7">
              <a:extLst>
                <a:ext uri="{FF2B5EF4-FFF2-40B4-BE49-F238E27FC236}">
                  <a16:creationId xmlns:a16="http://schemas.microsoft.com/office/drawing/2014/main" id="{1118DB97-C918-403A-AA94-370780F10B71}"/>
                </a:ext>
              </a:extLst>
            </p:cNvPr>
            <p:cNvSpPr/>
            <p:nvPr/>
          </p:nvSpPr>
          <p:spPr>
            <a:xfrm>
              <a:off x="170975" y="3026005"/>
              <a:ext cx="1074655" cy="1036949"/>
            </a:xfrm>
            <a:prstGeom prst="downArrowCallout">
              <a:avLst/>
            </a:prstGeom>
            <a:solidFill>
              <a:srgbClr val="6CC7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>
                  <a:solidFill>
                    <a:srgbClr val="54555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Wir vernetzen</a:t>
              </a:r>
            </a:p>
          </p:txBody>
        </p:sp>
        <p:sp>
          <p:nvSpPr>
            <p:cNvPr id="14" name="Legende mit Pfeil nach unten 9">
              <a:extLst>
                <a:ext uri="{FF2B5EF4-FFF2-40B4-BE49-F238E27FC236}">
                  <a16:creationId xmlns:a16="http://schemas.microsoft.com/office/drawing/2014/main" id="{8955CF76-827D-4E3E-99E6-180335FD1CDE}"/>
                </a:ext>
              </a:extLst>
            </p:cNvPr>
            <p:cNvSpPr/>
            <p:nvPr/>
          </p:nvSpPr>
          <p:spPr>
            <a:xfrm>
              <a:off x="159530" y="4062954"/>
              <a:ext cx="1074655" cy="1036949"/>
            </a:xfrm>
            <a:prstGeom prst="downArrowCallout">
              <a:avLst/>
            </a:prstGeom>
            <a:solidFill>
              <a:srgbClr val="68B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>
                  <a:solidFill>
                    <a:srgbClr val="54555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Wir </a:t>
              </a:r>
              <a:br>
                <a:rPr lang="de-DE" sz="1400" dirty="0">
                  <a:solidFill>
                    <a:srgbClr val="54555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de-DE" sz="1400" dirty="0">
                  <a:solidFill>
                    <a:srgbClr val="54555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setzen 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5907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Innenkommunikation der Zugspitz Region GmbH</a:t>
            </a:r>
          </a:p>
        </p:txBody>
      </p:sp>
      <p:sp>
        <p:nvSpPr>
          <p:cNvPr id="12" name="Textplatzhalter 3">
            <a:extLst>
              <a:ext uri="{FF2B5EF4-FFF2-40B4-BE49-F238E27FC236}">
                <a16:creationId xmlns:a16="http://schemas.microsoft.com/office/drawing/2014/main" id="{31CA7C01-2830-4B86-94CD-9DEEB180ED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2770506"/>
          </a:xfrm>
          <a:solidFill>
            <a:srgbClr val="E7E6E6"/>
          </a:solidFill>
        </p:spPr>
        <p:txBody>
          <a:bodyPr>
            <a:normAutofit fontScale="92500"/>
          </a:bodyPr>
          <a:lstStyle/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Media Kanäle: Facebook, Instagram und LinkedIn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Presseberichte zu Projekten im Münchner Merkur und Kreisboten (je ca. 40 Stück p.a.)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Radioberichte zu Projekten in Radio Oberland (ca. 20 Stück p.a.)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Spitze!-Magazin: Einleger-Magazin (12 Seiten) in den Bergwelten (4 mal p.a.)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Newsletter der Zugspitz Region und der Gesundheitsregion (ca. 8 Stück p.a.)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Projektberichte in den Gemeinde-Zeitungen (ca. 20 Stück)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Auf Wunsch Vorstellung der Projekte der Zugspitz Region GmbH in den Gemeinderäten</a:t>
            </a:r>
          </a:p>
          <a:p>
            <a:pPr marL="361950" lvl="1" indent="-22860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zusätzlich Werbeanzeigen für unsere Projekte in Print und Radio</a:t>
            </a:r>
          </a:p>
        </p:txBody>
      </p:sp>
    </p:spTree>
    <p:extLst>
      <p:ext uri="{BB962C8B-B14F-4D97-AF65-F5344CB8AC3E}">
        <p14:creationId xmlns:p14="http://schemas.microsoft.com/office/powerpoint/2010/main" val="3771411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811121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1716084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marL="706950" lvl="1" indent="0" defTabSz="914400">
              <a:spcBef>
                <a:spcPts val="300"/>
              </a:spcBef>
              <a:buNone/>
            </a:pPr>
            <a:endParaRPr lang="de-DE" sz="300" dirty="0"/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Im Projekt „Flächenmanagement mit Mehrwert und Zukunft“ finden ab Herbst die Eigentümeransprachen statt. Aktuell stellen die Gemeinden den Projektstand den Gemeinderäten vor. </a:t>
            </a:r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Für den Mietspiegel wurde eine Broschüre erstellt, die sehr gut 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angenommen wird und in allen Gemeinden ausliegt.</a:t>
            </a:r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Der Mietspiegelrechner ist auf der Website der Zugspitz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Region GmbH online .</a:t>
            </a:r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Veranstaltung am 27.09.25 gemeinsam mit dem Landesverein 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für Heimatpflege: Junge Häuserfahrt – anders Wohnen 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auf dem Land (In Kooperation mit dem Wessobrunner Kreis).</a:t>
            </a:r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endParaRPr lang="de-DE" sz="1600" dirty="0">
              <a:solidFill>
                <a:srgbClr val="515150"/>
              </a:solidFill>
            </a:endParaRPr>
          </a:p>
          <a:p>
            <a:pPr marL="706950" lvl="1" indent="0" defTabSz="914400">
              <a:spcBef>
                <a:spcPts val="300"/>
              </a:spcBef>
              <a:buNone/>
            </a:pPr>
            <a:endParaRPr lang="de-DE" sz="1600" dirty="0">
              <a:solidFill>
                <a:srgbClr val="515150"/>
              </a:solidFill>
            </a:endParaRPr>
          </a:p>
          <a:p>
            <a:endParaRPr lang="de-DE" sz="160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Regionalmanagement – Wohnraum im Wandel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4C4531E-1502-45F9-9BB8-9EA2E6BFBD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360" y="2371878"/>
            <a:ext cx="1372952" cy="195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638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>
          <a:xfrm>
            <a:off x="592865" y="1480533"/>
            <a:ext cx="7999200" cy="2970938"/>
          </a:xfrm>
        </p:spPr>
        <p:txBody>
          <a:bodyPr>
            <a:noAutofit/>
          </a:bodyPr>
          <a:lstStyle/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Die geplante Wohnraum-Kampagne zur Aufklärung, Aktivierung und Sensibilisierung der Bevölkerung ist gestartet – inkl. einer eigenen Landingpage</a:t>
            </a:r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Im Rahmen der Kampagne wird ein Austausch und Netzwerk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mit den Eigentümern entstehen um Leerstände wenn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möglich zu reduzieren und neue Wohnformen ins Gespräch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zu bringen</a:t>
            </a:r>
          </a:p>
          <a:p>
            <a:pPr marL="285750" indent="-285750" defTabSz="91440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Mit dem Projekt Fachkräftesicherung ergeben sich in Bezug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auf das Thema Wohnraum für Fach- und Arbeitskräfte </a:t>
            </a:r>
            <a:br>
              <a:rPr lang="de-DE" sz="1600" dirty="0">
                <a:solidFill>
                  <a:srgbClr val="515150"/>
                </a:solidFill>
              </a:rPr>
            </a:br>
            <a:r>
              <a:rPr lang="de-DE" sz="1600" dirty="0">
                <a:solidFill>
                  <a:srgbClr val="515150"/>
                </a:solidFill>
              </a:rPr>
              <a:t>Synergieeffekte (z.B. Veranstaltung am 21.07.25)</a:t>
            </a:r>
          </a:p>
          <a:p>
            <a:pPr marL="992700" lvl="1" defTabSz="914400">
              <a:spcBef>
                <a:spcPts val="300"/>
              </a:spcBef>
            </a:pPr>
            <a:endParaRPr lang="de-DE" sz="1600" dirty="0">
              <a:solidFill>
                <a:srgbClr val="515150"/>
              </a:solidFill>
            </a:endParaRPr>
          </a:p>
          <a:p>
            <a:pPr marL="706950" lvl="1" indent="0" defTabSz="914400">
              <a:spcBef>
                <a:spcPts val="300"/>
              </a:spcBef>
              <a:buNone/>
            </a:pPr>
            <a:endParaRPr lang="de-DE" sz="1600" dirty="0">
              <a:solidFill>
                <a:srgbClr val="515150"/>
              </a:solidFill>
            </a:endParaRPr>
          </a:p>
          <a:p>
            <a:endParaRPr lang="de-DE" sz="160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Regionalmanagement – Wohnraum im Wandel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8A71232-9556-47F8-8F3A-9F183EE5B0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6014" y="2807208"/>
            <a:ext cx="1437905" cy="133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78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DB35EEE7-ACD0-4189-8C65-FAEE4531F4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872"/>
          <a:stretch/>
        </p:blipFill>
        <p:spPr>
          <a:xfrm>
            <a:off x="6534710" y="3212221"/>
            <a:ext cx="2218765" cy="1277488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>
          <a:xfrm>
            <a:off x="592865" y="1518771"/>
            <a:ext cx="6393151" cy="2970938"/>
          </a:xfrm>
        </p:spPr>
        <p:txBody>
          <a:bodyPr>
            <a:normAutofit fontScale="92500"/>
          </a:bodyPr>
          <a:lstStyle/>
          <a:p>
            <a:pPr marL="378900" indent="-342900">
              <a:buAutoNum type="arabicPeriod"/>
            </a:pPr>
            <a:r>
              <a:rPr lang="de-DE" b="1" dirty="0"/>
              <a:t>Bedarfserhebung</a:t>
            </a:r>
            <a:r>
              <a:rPr lang="de-DE" dirty="0"/>
              <a:t>: Umfassende Analyse des regionalen Arbeitsmarktes mit Experteninterviews</a:t>
            </a:r>
          </a:p>
          <a:p>
            <a:pPr marL="378900" indent="-342900">
              <a:buAutoNum type="arabicPeriod"/>
            </a:pPr>
            <a:r>
              <a:rPr lang="de-DE" b="1" dirty="0"/>
              <a:t>Netzwerkbildung</a:t>
            </a:r>
            <a:r>
              <a:rPr lang="de-DE" dirty="0"/>
              <a:t>: Einrichtung einer Expertenrunde</a:t>
            </a:r>
          </a:p>
          <a:p>
            <a:r>
              <a:rPr lang="de-DE" b="1" dirty="0"/>
              <a:t>3.  Aktionen für Arbeitnehmer</a:t>
            </a:r>
            <a:r>
              <a:rPr lang="de-DE" dirty="0"/>
              <a:t>:</a:t>
            </a:r>
          </a:p>
          <a:p>
            <a:pPr marL="321750" indent="-285750">
              <a:buFont typeface="Wingdings" panose="05000000000000000000" pitchFamily="2" charset="2"/>
              <a:buChar char="Ø"/>
            </a:pPr>
            <a:r>
              <a:rPr lang="de-DE" cap="all" dirty="0"/>
              <a:t>08.07.2025: </a:t>
            </a:r>
            <a:r>
              <a:rPr lang="de-DE" dirty="0"/>
              <a:t>Deutschkurse für Fachkräfte in der Zugspitz Region</a:t>
            </a:r>
          </a:p>
          <a:p>
            <a:pPr marL="321750" indent="-285750">
              <a:buFont typeface="Wingdings" panose="05000000000000000000" pitchFamily="2" charset="2"/>
              <a:buChar char="Ø"/>
            </a:pPr>
            <a:r>
              <a:rPr lang="de-DE" dirty="0"/>
              <a:t>21.07.2025: Wohnraum als limitierender Faktor bei der Fachkräftewerbung - Arbeitgeberinitiative als Erfolgsrezept?</a:t>
            </a:r>
          </a:p>
          <a:p>
            <a:pPr marL="321750" indent="-285750">
              <a:buFont typeface="Wingdings" panose="05000000000000000000" pitchFamily="2" charset="2"/>
              <a:buChar char="Ø"/>
            </a:pPr>
            <a:r>
              <a:rPr lang="de-DE" dirty="0"/>
              <a:t>21.11.2025: Erweiterung der Zukunftsmesse um Jobangebote und Präsentation regionaler Unternehmen.</a:t>
            </a:r>
            <a:endParaRPr lang="de-DE" sz="1600" dirty="0"/>
          </a:p>
          <a:p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Regionalmanagement: Fachkräftegewinnung/-bindung</a:t>
            </a:r>
          </a:p>
        </p:txBody>
      </p:sp>
    </p:spTree>
    <p:extLst>
      <p:ext uri="{BB962C8B-B14F-4D97-AF65-F5344CB8AC3E}">
        <p14:creationId xmlns:p14="http://schemas.microsoft.com/office/powerpoint/2010/main" val="1474924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>
          <a:xfrm>
            <a:off x="592864" y="1518771"/>
            <a:ext cx="8063455" cy="2970938"/>
          </a:xfrm>
        </p:spPr>
        <p:txBody>
          <a:bodyPr>
            <a:noAutofit/>
          </a:bodyPr>
          <a:lstStyle/>
          <a:p>
            <a:pPr marL="266700" lvl="0" indent="-266700" defTabSz="914400">
              <a:spcBef>
                <a:spcPts val="300"/>
              </a:spcBef>
              <a:buSzTx/>
              <a:buFont typeface="Wingdings" panose="05000000000000000000" pitchFamily="2" charset="2"/>
              <a:buChar char="Ø"/>
            </a:pPr>
            <a:r>
              <a:rPr lang="de-DE" sz="1400" dirty="0"/>
              <a:t>„Touristische Tragfähigkeit und Besucherlenkung“ ist </a:t>
            </a:r>
            <a:r>
              <a:rPr lang="de-DE" sz="1400" dirty="0">
                <a:solidFill>
                  <a:schemeClr val="tx1"/>
                </a:solidFill>
              </a:rPr>
              <a:t>Folgeprojekt zum Besucherlenkungskonzept</a:t>
            </a:r>
          </a:p>
          <a:p>
            <a:pPr marL="266700" lvl="0" indent="-266700" defTabSz="914400">
              <a:spcBef>
                <a:spcPts val="300"/>
              </a:spcBef>
              <a:buSzTx/>
              <a:buFont typeface="Wingdings" panose="05000000000000000000" pitchFamily="2" charset="2"/>
              <a:buChar char="Ø"/>
            </a:pPr>
            <a:r>
              <a:rPr lang="de-DE" sz="1400" dirty="0">
                <a:solidFill>
                  <a:schemeClr val="tx1"/>
                </a:solidFill>
              </a:rPr>
              <a:t>Ausgangslage: Weiterer Daten- und Informationsbedarf</a:t>
            </a:r>
            <a:r>
              <a:rPr lang="de-DE" sz="1400" dirty="0">
                <a:solidFill>
                  <a:schemeClr val="tx1"/>
                </a:solidFill>
                <a:sym typeface="Wingdings" panose="05000000000000000000" pitchFamily="2" charset="2"/>
              </a:rPr>
              <a:t> bzgl. Kapazitäten einzelner touristischer Räume / Hotspots</a:t>
            </a:r>
          </a:p>
          <a:p>
            <a:pPr marL="266700" indent="-266700" defTabSz="914400">
              <a:spcBef>
                <a:spcPts val="300"/>
              </a:spcBef>
              <a:buSzTx/>
              <a:buFont typeface="Wingdings" panose="05000000000000000000" pitchFamily="2" charset="2"/>
              <a:buChar char="Ø"/>
            </a:pPr>
            <a:r>
              <a:rPr lang="de-DE" sz="1400" dirty="0">
                <a:solidFill>
                  <a:schemeClr val="tx1"/>
                </a:solidFill>
              </a:rPr>
              <a:t>Zentrale Frage: Wie viele Gäste verträgt ein bestimmtes Reiseziel, ohne seine Attraktivität, seine wirtschaftliche Bedeutung und die Lebensqualität der Einwohner zu gefährden?</a:t>
            </a:r>
          </a:p>
          <a:p>
            <a:pPr marL="266700" indent="-266700" defTabSz="914400">
              <a:spcBef>
                <a:spcPts val="300"/>
              </a:spcBef>
              <a:buSzTx/>
              <a:buFont typeface="Wingdings" panose="05000000000000000000" pitchFamily="2" charset="2"/>
              <a:buChar char="Ø"/>
            </a:pPr>
            <a:r>
              <a:rPr lang="de-DE" sz="1400" dirty="0">
                <a:solidFill>
                  <a:schemeClr val="tx1"/>
                </a:solidFill>
              </a:rPr>
              <a:t>Ziele: 	</a:t>
            </a:r>
          </a:p>
          <a:p>
            <a:pPr marL="666750" lvl="2" indent="-266700" defTabSz="914400"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de-DE" sz="1400" dirty="0">
                <a:solidFill>
                  <a:schemeClr val="tx1"/>
                </a:solidFill>
              </a:rPr>
              <a:t>Ermittlung von Kapazitätsgrenzen in touristisch stark frequentierten Bereichen</a:t>
            </a:r>
          </a:p>
          <a:p>
            <a:pPr marL="666750" lvl="2" indent="-266700" defTabSz="914400"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de-DE" sz="1400" dirty="0"/>
              <a:t>Verknüpfung mit Besucherlenkungskonzept </a:t>
            </a:r>
            <a:r>
              <a:rPr lang="de-DE" sz="1400" dirty="0">
                <a:sym typeface="Wingdings" panose="05000000000000000000" pitchFamily="2" charset="2"/>
              </a:rPr>
              <a:t> Modifizierung und Verfeinerung der dort vorgeschlagenen Maßnahmen</a:t>
            </a:r>
            <a:endParaRPr lang="de-DE" sz="1400" dirty="0"/>
          </a:p>
          <a:p>
            <a:pPr marL="666750" lvl="2" indent="-266700" defTabSz="914400"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de-DE" sz="1400" dirty="0"/>
              <a:t>Initiierung gezielter Lenkungsmaßnahmen auf Basis von Kapazitätsgrenzen – Kapazitätsgrenzen als Indikator, ab wann gewisse Maßnahmen greifen sollen</a:t>
            </a:r>
          </a:p>
          <a:p>
            <a:pPr marL="266700" lvl="1" indent="-266700" defTabSz="914400"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de-DE" sz="1400" dirty="0"/>
              <a:t>Langfristig: Nutzung der Daten für Entwicklung eines Prognosemodells</a:t>
            </a:r>
          </a:p>
          <a:p>
            <a:pPr marL="706950" lvl="1" indent="0" defTabSz="914400">
              <a:spcBef>
                <a:spcPts val="300"/>
              </a:spcBef>
              <a:buNone/>
            </a:pPr>
            <a:endParaRPr lang="de-DE" sz="1400" dirty="0"/>
          </a:p>
          <a:p>
            <a:endParaRPr lang="de-DE" sz="140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592865" y="1048708"/>
            <a:ext cx="7998728" cy="431825"/>
          </a:xfrm>
        </p:spPr>
        <p:txBody>
          <a:bodyPr>
            <a:normAutofit lnSpcReduction="10000"/>
          </a:bodyPr>
          <a:lstStyle/>
          <a:p>
            <a:r>
              <a:rPr lang="de-DE" dirty="0"/>
              <a:t>Regionalmanagement: Tragfähigkeit &amp; Besucherlenkung</a:t>
            </a:r>
          </a:p>
        </p:txBody>
      </p:sp>
    </p:spTree>
    <p:extLst>
      <p:ext uri="{BB962C8B-B14F-4D97-AF65-F5344CB8AC3E}">
        <p14:creationId xmlns:p14="http://schemas.microsoft.com/office/powerpoint/2010/main" val="383312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2488491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598161"/>
            <a:ext cx="7854111" cy="3013076"/>
          </a:xfrm>
        </p:spPr>
        <p:txBody>
          <a:bodyPr>
            <a:normAutofit fontScale="92500" lnSpcReduction="10000"/>
          </a:bodyPr>
          <a:lstStyle/>
          <a:p>
            <a:pPr marL="0"/>
            <a:endParaRPr lang="de-DE" b="1" dirty="0"/>
          </a:p>
          <a:p>
            <a:pPr marL="0"/>
            <a:r>
              <a:rPr lang="de-DE" b="1" dirty="0"/>
              <a:t>Inser-Hoamat Partner (39 Partner)  </a:t>
            </a:r>
          </a:p>
          <a:p>
            <a:pPr marL="0"/>
            <a:r>
              <a:rPr lang="de-DE" b="1" dirty="0"/>
              <a:t>  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7 neue Partner 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neue Broschüre 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Christkindlmarkt Ga.-Pa.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Museumshops: Glentleiten &amp;</a:t>
            </a:r>
          </a:p>
          <a:p>
            <a:pPr marL="0"/>
            <a:r>
              <a:rPr lang="de-DE" sz="1600" dirty="0"/>
              <a:t>	Museum Werdenfels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Regionaltag/Genussmarkt/Märkte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Reels für Instagram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Partnertreffen - Austausch</a:t>
            </a:r>
          </a:p>
          <a:p>
            <a:pPr marL="378900" indent="-3429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de-DE" sz="160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/>
          <a:srcRect l="35083" t="2318" r="36191" b="74319"/>
          <a:stretch/>
        </p:blipFill>
        <p:spPr>
          <a:xfrm>
            <a:off x="1210491" y="0"/>
            <a:ext cx="1663901" cy="1799772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70A142FB-6201-413C-972F-8F7184BD29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128" y="410620"/>
            <a:ext cx="3680923" cy="464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008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2131421"/>
            <a:ext cx="7854111" cy="3013076"/>
          </a:xfrm>
        </p:spPr>
        <p:txBody>
          <a:bodyPr>
            <a:normAutofit/>
          </a:bodyPr>
          <a:lstStyle/>
          <a:p>
            <a:pPr marL="0"/>
            <a:r>
              <a:rPr lang="de-DE" b="1" dirty="0"/>
              <a:t>Verleihung beim Regionaltag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Ettaler Klosterbetriebe</a:t>
            </a:r>
          </a:p>
          <a:p>
            <a:pPr marL="0"/>
            <a:r>
              <a:rPr lang="de-DE" sz="1600" dirty="0"/>
              <a:t>	Biere &amp; Ammergauer Heulikör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Metzgerei Haller</a:t>
            </a:r>
          </a:p>
          <a:p>
            <a:pPr marL="0"/>
            <a:r>
              <a:rPr lang="de-DE" sz="1600" dirty="0"/>
              <a:t>	Münchner Weißwurst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neue Broschüre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Brotprüfung Glentleiten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Reels für Instagram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de-DE" sz="1600" dirty="0"/>
              <a:t>Werbespot mit Radio Oberland &amp; Themenwoche</a:t>
            </a:r>
          </a:p>
          <a:p>
            <a:pPr marL="447675" indent="-447675">
              <a:buFont typeface="Wingdings" panose="05000000000000000000" pitchFamily="2" charset="2"/>
              <a:buChar char="Ø"/>
            </a:pPr>
            <a:endParaRPr lang="de-DE" sz="1600" dirty="0"/>
          </a:p>
          <a:p>
            <a:pPr marL="378900" indent="-3429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de-DE" sz="16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7044" y="221876"/>
            <a:ext cx="1794830" cy="179483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EE42995-06F5-46EA-9593-DB565847338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54" t="6302" r="4988" b="3628"/>
          <a:stretch/>
        </p:blipFill>
        <p:spPr>
          <a:xfrm>
            <a:off x="5173980" y="2131421"/>
            <a:ext cx="3729214" cy="208243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9262AFBE-F798-4170-A584-2282C20EF1A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161" t="16094" r="8998" b="7205"/>
          <a:stretch/>
        </p:blipFill>
        <p:spPr>
          <a:xfrm>
            <a:off x="5242560" y="1023937"/>
            <a:ext cx="1120140" cy="774383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AB360F2-7A47-414A-ABC2-BB32630EBE3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4121" b="4817"/>
          <a:stretch/>
        </p:blipFill>
        <p:spPr>
          <a:xfrm>
            <a:off x="6549385" y="510539"/>
            <a:ext cx="2353809" cy="134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701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2950727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680E17B-203A-46F7-B713-5BB01972B8A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7863" y="2736326"/>
            <a:ext cx="3561738" cy="1660758"/>
          </a:xfrm>
          <a:prstGeom prst="rect">
            <a:avLst/>
          </a:prstGeom>
        </p:spPr>
      </p:pic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6" y="1596340"/>
            <a:ext cx="7998727" cy="3013076"/>
          </a:xfrm>
        </p:spPr>
        <p:txBody>
          <a:bodyPr>
            <a:noAutofit/>
          </a:bodyPr>
          <a:lstStyle/>
          <a:p>
            <a:pPr marL="321750" lvl="2" indent="-285750">
              <a:buSzPct val="100000"/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Thema Besucherlenkung</a:t>
            </a:r>
          </a:p>
          <a:p>
            <a:pPr marL="321750" lvl="2" indent="-285750">
              <a:buSzPct val="100000"/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Wanderungen/ Radtouren mit dem ÖPNV</a:t>
            </a:r>
          </a:p>
          <a:p>
            <a:pPr marL="321750" lvl="2" indent="-285750">
              <a:buSzPct val="100000"/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Bewerbung der neuen Radwege (LEADER Projekt)</a:t>
            </a:r>
          </a:p>
          <a:p>
            <a:pPr marL="321750" lvl="2" indent="-285750">
              <a:buSzPct val="100000"/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Zugspitz Region neue Video-Podcast Staffel</a:t>
            </a:r>
          </a:p>
          <a:p>
            <a:pPr marL="321750" lvl="2" indent="-285750">
              <a:buSzPct val="100000"/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Kooperationen (Fabian Sixt, Anke Eberhardt)</a:t>
            </a:r>
          </a:p>
          <a:p>
            <a:pPr marL="321750" lvl="2" indent="-285750">
              <a:buSzPct val="100000"/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Pinterest</a:t>
            </a:r>
          </a:p>
          <a:p>
            <a:pPr marL="45085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908050" lvl="3" indent="0">
              <a:lnSpc>
                <a:spcPct val="110000"/>
              </a:lnSpc>
              <a:spcBef>
                <a:spcPts val="0"/>
              </a:spcBef>
              <a:buNone/>
            </a:pPr>
            <a:endParaRPr lang="de-DE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8050" lvl="3" indent="0">
              <a:lnSpc>
                <a:spcPct val="110000"/>
              </a:lnSpc>
              <a:spcBef>
                <a:spcPts val="0"/>
              </a:spcBef>
              <a:buNone/>
            </a:pPr>
            <a:endParaRPr lang="de-DE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5090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de-DE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Tourismus – Kommunikation 2025</a:t>
            </a:r>
          </a:p>
        </p:txBody>
      </p:sp>
    </p:spTree>
    <p:extLst>
      <p:ext uri="{BB962C8B-B14F-4D97-AF65-F5344CB8AC3E}">
        <p14:creationId xmlns:p14="http://schemas.microsoft.com/office/powerpoint/2010/main" val="24697680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CD412205-0BEA-4286-BC61-95DEBFAB3B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865" y="1518771"/>
            <a:ext cx="5058127" cy="2970938"/>
          </a:xfrm>
        </p:spPr>
        <p:txBody>
          <a:bodyPr>
            <a:normAutofit fontScale="92500" lnSpcReduction="10000"/>
          </a:bodyPr>
          <a:lstStyle/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700" dirty="0"/>
              <a:t>SPORTaktiv (Print &amp; Online) – Gravelbiken, Spitzenwanderweg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700" dirty="0"/>
              <a:t>Reichweite: 165.000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700" dirty="0"/>
              <a:t>Gipfelglück &amp; Naturgenuss: Gravelbiken, Geh 7 Gipfel, Wandern am Wasser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700" dirty="0"/>
              <a:t>Free Mens World: Bergsteigen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700" dirty="0"/>
              <a:t>Reichweite: 310.000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700" dirty="0"/>
              <a:t>Trekking Magazin: Wandern (Geh 7 Gipfel, Spitzenwanderweg)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700" dirty="0"/>
              <a:t>Reichweite: 135.000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700" dirty="0"/>
              <a:t>Reisevergnügen (Onlineartikel &amp; Social Media)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endParaRPr lang="de-DE" dirty="0"/>
          </a:p>
          <a:p>
            <a:pPr marL="321750" indent="-285750"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4C4F380-0109-4927-B091-1E2FE10BCEC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Tourismus – PR Aktivitäten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098E2A7-6210-4588-BFF3-35A5E76F807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0616" y="3123112"/>
            <a:ext cx="2770977" cy="178765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F1B76117-E6F9-41C5-B42C-DF77158B5DE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9068" y="636740"/>
            <a:ext cx="1882525" cy="241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2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CD412205-0BEA-4286-BC61-95DEBFAB3B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dirty="0"/>
              <a:t>Indenbergen: Wandern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dirty="0"/>
              <a:t>YouTube: Spitzenwanderweg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dirty="0"/>
              <a:t>Google: Radfahren, Wandern, Spitzenprodukte, Podcast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dirty="0"/>
              <a:t>Komoot: Spitzenwanderweg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/>
              <a:t>Interaktionsrate 48,6% (im Vergleich zu anderen Collections wirklich herausragend)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/>
              <a:t>Meistens Klicks: Südliches Bayern, NRW, nördliches Bayern &amp; Sachsen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4C4F380-0109-4927-B091-1E2FE10BCEC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Tourismus – Online Marketing Aktivitäten</a:t>
            </a:r>
          </a:p>
        </p:txBody>
      </p:sp>
    </p:spTree>
    <p:extLst>
      <p:ext uri="{BB962C8B-B14F-4D97-AF65-F5344CB8AC3E}">
        <p14:creationId xmlns:p14="http://schemas.microsoft.com/office/powerpoint/2010/main" val="1827915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C1D5BEFE-0DF6-4A97-9C27-1D7CF753C3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b="1" dirty="0"/>
              <a:t>Optimierung Daten-Hub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Bilddatenbank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Verbesserung der Datenübertragung an die BayernCloud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/>
              <a:t>KI Anwendungen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 Radwege-Projekt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Leitprodukte (Rad-Pilgern | Land der Moore | Gravelbiken | Genussradeln – Himmlisch genießen | MuSeenLandschaft)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Umsetzung von 5 Kurzfilmen mit Fricke Film aus Murnau</a:t>
            </a:r>
          </a:p>
          <a:p>
            <a:pPr marL="1028700" lvl="1">
              <a:buFont typeface="Wingdings" panose="05000000000000000000" pitchFamily="2" charset="2"/>
              <a:buChar char="§"/>
            </a:pP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Foto-Produktion für die 5 Leitprodukte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r>
              <a:rPr lang="de-DE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Tourismustag 2025 </a:t>
            </a:r>
            <a:r>
              <a:rPr lang="de-DE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24.10.2024 im Aura-Hotel in Saulgrub</a:t>
            </a:r>
          </a:p>
          <a:p>
            <a:pPr marL="321750" indent="-285750">
              <a:buFont typeface="Wingdings" panose="05000000000000000000" pitchFamily="2" charset="2"/>
              <a:buChar char="§"/>
            </a:pPr>
            <a:endParaRPr lang="de-DE" dirty="0"/>
          </a:p>
          <a:p>
            <a:pPr marL="321750" indent="-285750"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233044E-65AE-4E45-86CA-F71F086AB8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Tourismus – Projekte</a:t>
            </a:r>
          </a:p>
        </p:txBody>
      </p:sp>
    </p:spTree>
    <p:extLst>
      <p:ext uri="{BB962C8B-B14F-4D97-AF65-F5344CB8AC3E}">
        <p14:creationId xmlns:p14="http://schemas.microsoft.com/office/powerpoint/2010/main" val="2426290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1949760A-4087-498A-B3DE-0C32C80A873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865" y="1518771"/>
            <a:ext cx="7999200" cy="2970938"/>
          </a:xfrm>
        </p:spPr>
        <p:txBody>
          <a:bodyPr>
            <a:normAutofit lnSpcReduction="10000"/>
          </a:bodyPr>
          <a:lstStyle/>
          <a:p>
            <a:pPr marL="321750" lvl="1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Ziel Zonen 5-12 (</a:t>
            </a:r>
            <a:r>
              <a:rPr lang="de-DE" sz="1500" dirty="0">
                <a:solidFill>
                  <a:srgbClr val="515150"/>
                </a:solidFill>
                <a:sym typeface="Wingdings" panose="05000000000000000000" pitchFamily="2" charset="2"/>
              </a:rPr>
              <a:t></a:t>
            </a:r>
            <a:r>
              <a:rPr lang="de-DE" sz="1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Gästekarte ist in allen MVV-integrierten Verkehrsmitteln in diesem Geltungsbereich gültig, ggf. 2026 bei GaPa vorerst nur 4 Zonen)</a:t>
            </a:r>
            <a:endParaRPr lang="de-DE" sz="1700" dirty="0">
              <a:solidFill>
                <a:srgbClr val="515150"/>
              </a:solidFill>
            </a:endParaRPr>
          </a:p>
          <a:p>
            <a:pPr marL="321750" lvl="1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Integriert: 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Werdenfelsbahn (nur in Deutschland)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Alle RVO-Linien im Landkreis Garmisch-Partenkirchen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Gästebusse Alpenwelt Karwendel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Ortsbusse Garmisch-Partenkirchen</a:t>
            </a:r>
          </a:p>
          <a:p>
            <a:pPr marL="321750" lvl="1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Nicht integriert: 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BZB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Lautersee-Ferchensee-Bus </a:t>
            </a:r>
          </a:p>
          <a:p>
            <a:pPr marL="721800" lvl="2">
              <a:lnSpc>
                <a:spcPct val="90000"/>
              </a:lnSpc>
              <a:buSzPct val="100000"/>
              <a:buFont typeface="Wingdings" panose="05000000000000000000" pitchFamily="2" charset="2"/>
              <a:buChar char="§"/>
            </a:pPr>
            <a:r>
              <a:rPr lang="de-DE" sz="1700" dirty="0">
                <a:solidFill>
                  <a:srgbClr val="515150"/>
                </a:solidFill>
              </a:rPr>
              <a:t>Eibsee-Bus (Abschnitt Grainau Badersee – Eibsee)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C49139-3662-4DAC-BAF4-3B1394E8958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Gemeinsame Gästekarte &amp; MVV</a:t>
            </a:r>
          </a:p>
        </p:txBody>
      </p:sp>
    </p:spTree>
    <p:extLst>
      <p:ext uri="{BB962C8B-B14F-4D97-AF65-F5344CB8AC3E}">
        <p14:creationId xmlns:p14="http://schemas.microsoft.com/office/powerpoint/2010/main" val="2914660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260C8296-1B4C-4A1D-9158-2F4BBD285DE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85997" y="1603375"/>
            <a:ext cx="4316012" cy="2916374"/>
          </a:xfrm>
        </p:spPr>
        <p:txBody>
          <a:bodyPr>
            <a:noAutofit/>
          </a:bodyPr>
          <a:lstStyle/>
          <a:p>
            <a:r>
              <a:rPr lang="de-DE" sz="1600" b="1" dirty="0">
                <a:solidFill>
                  <a:schemeClr val="bg2"/>
                </a:solidFill>
              </a:rPr>
              <a:t>Die gemeinsame Gästekarte</a:t>
            </a:r>
            <a:endParaRPr lang="de-DE" sz="1600" dirty="0"/>
          </a:p>
          <a:p>
            <a:pPr marL="312749" indent="-285750">
              <a:buFont typeface="Arial" panose="020B0604020202020204" pitchFamily="34" charset="0"/>
              <a:buChar char="•"/>
            </a:pPr>
            <a:r>
              <a:rPr lang="de-DE" sz="1600" dirty="0"/>
              <a:t>Gemeinsame „Basis-Karte“ ÖPNV und kostenfreie Leistungen</a:t>
            </a:r>
          </a:p>
          <a:p>
            <a:pPr marL="312749" indent="-285750">
              <a:buFont typeface="Arial" panose="020B0604020202020204" pitchFamily="34" charset="0"/>
              <a:buChar char="•"/>
            </a:pPr>
            <a:r>
              <a:rPr lang="de-DE" sz="1600" dirty="0"/>
              <a:t>Jede Karte behält ihre Eigenständigkeit mit den jeweiligen Leistungen in der DMO</a:t>
            </a:r>
          </a:p>
          <a:p>
            <a:pPr marL="26999"/>
            <a:endParaRPr lang="de-DE" sz="200" dirty="0"/>
          </a:p>
          <a:p>
            <a:pPr marL="312749" indent="-285750">
              <a:buFont typeface="Arial" panose="020B0604020202020204" pitchFamily="34" charset="0"/>
              <a:buChar char="•"/>
            </a:pPr>
            <a:r>
              <a:rPr lang="de-DE" sz="1600" dirty="0"/>
              <a:t>Mögliche Erweiterungen: </a:t>
            </a:r>
          </a:p>
          <a:p>
            <a:pPr marL="842935" lvl="1" indent="-285750">
              <a:buFont typeface="Arial" panose="020B0604020202020204" pitchFamily="34" charset="0"/>
              <a:buChar char="•"/>
            </a:pPr>
            <a:r>
              <a:rPr lang="de-DE" sz="1600" dirty="0"/>
              <a:t>Inklusivleistungen anderer DMOs mit Verrechnung</a:t>
            </a:r>
          </a:p>
          <a:p>
            <a:pPr marL="842935" lvl="1" indent="-285750">
              <a:buFont typeface="Arial" panose="020B0604020202020204" pitchFamily="34" charset="0"/>
              <a:buChar char="•"/>
            </a:pPr>
            <a:r>
              <a:rPr lang="de-DE" sz="1600" dirty="0"/>
              <a:t>Gemeinsamer Webshop mit kaufbaren Zusatzleistungen </a:t>
            </a:r>
          </a:p>
          <a:p>
            <a:endParaRPr lang="de-DE" sz="140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0794738-E44B-4B69-B67B-10C52A28BA7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Autofit/>
          </a:bodyPr>
          <a:lstStyle/>
          <a:p>
            <a:r>
              <a:rPr lang="de-DE" dirty="0"/>
              <a:t>Gemeinsame Gästekarte</a:t>
            </a:r>
          </a:p>
        </p:txBody>
      </p:sp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63D4A751-9392-4F77-AC27-B6D2D0D8EF9D}"/>
              </a:ext>
            </a:extLst>
          </p:cNvPr>
          <p:cNvGraphicFramePr/>
          <p:nvPr/>
        </p:nvGraphicFramePr>
        <p:xfrm>
          <a:off x="4258492" y="1585958"/>
          <a:ext cx="4859382" cy="27965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58673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23150831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8" y="1451721"/>
            <a:ext cx="7946815" cy="2937399"/>
          </a:xfrm>
        </p:spPr>
        <p:txBody>
          <a:bodyPr>
            <a:noAutofit/>
          </a:bodyPr>
          <a:lstStyle/>
          <a:p>
            <a:pPr marL="285750" indent="-285750" hangingPunct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600" dirty="0"/>
              <a:t>Verstetigung der Gesundheitsregion</a:t>
            </a:r>
            <a:r>
              <a:rPr lang="de-DE" sz="1600" baseline="30000" dirty="0"/>
              <a:t>plus</a:t>
            </a:r>
            <a:r>
              <a:rPr lang="de-DE" sz="1600" dirty="0"/>
              <a:t> seit 01.01.2025. Stelle jetzt bei der Regierung von Oberbayern angesiedelt und von dieser bezahlt. </a:t>
            </a:r>
          </a:p>
          <a:p>
            <a:pPr marL="285750" indent="-285750" hangingPunct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600" dirty="0"/>
              <a:t>Ergebung aller öffentlichen Defibrillatoren-Standorte im Landkreis. Weitergabe der Daten an die Tourismusdestinationen und an das BRK zur Verbreitung.</a:t>
            </a:r>
          </a:p>
          <a:p>
            <a:pPr marL="285750" indent="-285750" hangingPunct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800" dirty="0"/>
              <a:t>Austausch mit dem Gesundheitsamt zu laufenden und geplanten Maßnahmen und Abstimmung</a:t>
            </a:r>
          </a:p>
          <a:p>
            <a:pPr marL="285750" indent="-285750" hangingPunct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800" dirty="0"/>
              <a:t>Zusammen mit dem Regionalmanagement Erhebung und Initiierung von Fachsprachkursen für ausländische Fachkräfte im Gesundheitsbereich</a:t>
            </a:r>
            <a:endParaRPr lang="de-DE" dirty="0"/>
          </a:p>
          <a:p>
            <a:pPr marL="447675" indent="-447675" hangingPunct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de-DE" dirty="0"/>
          </a:p>
          <a:p>
            <a:pPr marL="447675" indent="-447675" hangingPunct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>
          <a:xfrm>
            <a:off x="592865" y="935155"/>
            <a:ext cx="7998728" cy="431825"/>
          </a:xfrm>
        </p:spPr>
        <p:txBody>
          <a:bodyPr>
            <a:normAutofit lnSpcReduction="10000"/>
          </a:bodyPr>
          <a:lstStyle/>
          <a:p>
            <a:r>
              <a:rPr lang="de-DE" dirty="0"/>
              <a:t>Gesundheit und Soziales - Allgemein</a:t>
            </a:r>
          </a:p>
        </p:txBody>
      </p:sp>
    </p:spTree>
    <p:extLst>
      <p:ext uri="{BB962C8B-B14F-4D97-AF65-F5344CB8AC3E}">
        <p14:creationId xmlns:p14="http://schemas.microsoft.com/office/powerpoint/2010/main" val="14166481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E9346873-3FD7-48E5-96A2-EA2D094DC6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865" y="1520100"/>
            <a:ext cx="7971698" cy="3104288"/>
          </a:xfrm>
        </p:spPr>
        <p:txBody>
          <a:bodyPr>
            <a:normAutofit fontScale="92500" lnSpcReduction="20000"/>
          </a:bodyPr>
          <a:lstStyle/>
          <a:p>
            <a:pPr marL="266700" indent="-231775" hangingPunct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1600" b="1" dirty="0"/>
              <a:t>Laienreanimation: </a:t>
            </a:r>
            <a:r>
              <a:rPr lang="de-DE" sz="1600" dirty="0"/>
              <a:t>Schulungen wurden in 18 Schulen im Landkreis durchgeführt. Klinikum Garmisch-Partenkirchen, BG Unfallklinik Murnau und BRK als Partner. Unterstützung durch die Langmatz-Stiftung zur Beschaffung der Übungspuppen. Weitere Schulungen in den weiterführenden Schulungen sind geplant oder bereits durchgeführt.</a:t>
            </a:r>
          </a:p>
          <a:p>
            <a:pPr marL="266700" indent="-231775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1600" b="1" dirty="0"/>
              <a:t>Tag der seelischen Gesundheit: </a:t>
            </a:r>
            <a:r>
              <a:rPr lang="de-DE" sz="1600" dirty="0"/>
              <a:t>Kinovorführungen in Murnau und                                                             Partenkirchen am 09./10. Okt. zum Thema Depression mit Gesprächsmöglichkeiten im   Anschluss. Ca. 130 Besucher an zwei Veranstaltungen</a:t>
            </a:r>
          </a:p>
          <a:p>
            <a:pPr marL="266700" indent="-231775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1600" b="1" dirty="0"/>
              <a:t>Gesundheitstag am 18.10.2025 in Garmisch-Partenkirchen</a:t>
            </a:r>
          </a:p>
          <a:p>
            <a:pPr marL="266700" indent="-231775">
              <a:lnSpc>
                <a:spcPct val="120000"/>
              </a:lnSpc>
              <a:buNone/>
            </a:pPr>
            <a:r>
              <a:rPr lang="de-DE" sz="1600" b="1" dirty="0"/>
              <a:t>    </a:t>
            </a:r>
            <a:r>
              <a:rPr lang="de-DE" sz="1600" dirty="0"/>
              <a:t>Thema „Zeit für dich – Zeit für Gesundheit“. Ca. 1000 Besucher vor Ort und bei den angebotenen Workshops.</a:t>
            </a:r>
          </a:p>
          <a:p>
            <a:pPr marL="266700" indent="-231775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1600" dirty="0"/>
              <a:t>Aufbau eines </a:t>
            </a:r>
            <a:r>
              <a:rPr lang="de-DE" sz="1600" b="1" dirty="0"/>
              <a:t>Apothekennetzwerk:</a:t>
            </a:r>
            <a:r>
              <a:rPr lang="de-DE" sz="1600" dirty="0"/>
              <a:t> Auftaktveranstaltung zur Gründung eines Apothekennetzwerks im Landkreis. 12 Apotheken waren anwesend. </a:t>
            </a:r>
            <a:endParaRPr lang="de-DE" sz="1600" b="1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BFABD0C-3464-474D-912A-C61A0F44331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Gesundheit und Soziales – Projekte </a:t>
            </a:r>
          </a:p>
        </p:txBody>
      </p:sp>
    </p:spTree>
    <p:extLst>
      <p:ext uri="{BB962C8B-B14F-4D97-AF65-F5344CB8AC3E}">
        <p14:creationId xmlns:p14="http://schemas.microsoft.com/office/powerpoint/2010/main" val="923204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0866D3B8-9321-4368-9DCA-F990A074701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D37D27A-E351-43A7-9BC6-AD2D1BFA931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Gesundheit und Soziales - Projekte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7EEFDE9-F5CE-4130-A237-58469600AEF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865" y="1518771"/>
            <a:ext cx="2462579" cy="1642048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0A5C3F7F-78C7-4C7E-8D74-E66A4D1D4F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938" y="2719701"/>
            <a:ext cx="2619319" cy="1746562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3CAAC73-6A9C-4703-97AD-D438AA9E0EB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9600" y="1518771"/>
            <a:ext cx="2300730" cy="153412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B0AE2F3-69EA-4687-9610-96B0DE9C352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3920" y="2853843"/>
            <a:ext cx="2418146" cy="161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17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8E9CD09-C5F7-46F5-82F6-EDA28336BC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b="1" dirty="0"/>
              <a:t>Pflegeführerschein </a:t>
            </a:r>
            <a:r>
              <a:rPr lang="de-DE" dirty="0"/>
              <a:t>in den 8. Klassen der Gröbenschule mit der Caritas zusammen. Ziel. Jugendliche an den Pflegeberuf heranführen. 35 Schüler nahmen Teil. </a:t>
            </a:r>
          </a:p>
          <a:p>
            <a:r>
              <a:rPr lang="de-DE" b="1" dirty="0"/>
              <a:t>Nachbarschaftshilfe </a:t>
            </a:r>
            <a:r>
              <a:rPr lang="de-DE" dirty="0"/>
              <a:t>Infoveranstaltungen zusammen mit dem LRA zum Thema Nachbarschaftshilfe für Kommunen und Interessierte Gruppen. Letzte Veranstaltung am 29.04.2025</a:t>
            </a:r>
          </a:p>
          <a:p>
            <a:r>
              <a:rPr lang="de-DE" b="1" dirty="0"/>
              <a:t>Beweg dich schlau </a:t>
            </a:r>
            <a:r>
              <a:rPr lang="de-DE" dirty="0"/>
              <a:t>Abschluss der Kooperation mit der Felix-Neureuther-Stiftung. 36 Kindergärten im Lkr. wurden betreut. Positive Rückmeldungen. Gespräche über eine Fortführung mit einem Programm der AOK laufen.</a:t>
            </a:r>
            <a:endParaRPr lang="de-DE" b="1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15B299C-25E2-402D-86E2-FA18D458BD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Gesundheit und Soziales - Projekte</a:t>
            </a:r>
          </a:p>
        </p:txBody>
      </p:sp>
    </p:spTree>
    <p:extLst>
      <p:ext uri="{BB962C8B-B14F-4D97-AF65-F5344CB8AC3E}">
        <p14:creationId xmlns:p14="http://schemas.microsoft.com/office/powerpoint/2010/main" val="36284459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30837363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Autofit/>
          </a:bodyPr>
          <a:lstStyle/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2000" dirty="0">
                <a:sym typeface="Wingdings" panose="05000000000000000000" pitchFamily="2" charset="2"/>
              </a:rPr>
              <a:t>Jobfahrt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2000" dirty="0">
                <a:sym typeface="Wingdings" panose="05000000000000000000" pitchFamily="2" charset="2"/>
              </a:rPr>
              <a:t>Ausbildungskompass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2000" dirty="0">
                <a:sym typeface="Wingdings" panose="05000000000000000000" pitchFamily="2" charset="2"/>
              </a:rPr>
              <a:t>Zukunftsmesse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2000" dirty="0">
                <a:sym typeface="Wingdings" panose="05000000000000000000" pitchFamily="2" charset="2"/>
              </a:rPr>
              <a:t>Entdeckertour Handwerk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2000" dirty="0">
                <a:sym typeface="Wingdings" panose="05000000000000000000" pitchFamily="2" charset="2"/>
              </a:rPr>
              <a:t>Unternehmer im Landkreis Garmisch-Partenkirchen e.V.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pPr>
              <a:lnSpc>
                <a:spcPct val="85000"/>
              </a:lnSpc>
              <a:spcBef>
                <a:spcPts val="0"/>
              </a:spcBef>
            </a:pPr>
            <a:r>
              <a:rPr lang="de-DE" dirty="0">
                <a:latin typeface="Museo 500" panose="02000000000000000000" pitchFamily="50" charset="0"/>
              </a:rPr>
              <a:t>Wirtschaft – Projekte 2025</a:t>
            </a:r>
          </a:p>
        </p:txBody>
      </p:sp>
    </p:spTree>
    <p:extLst>
      <p:ext uri="{BB962C8B-B14F-4D97-AF65-F5344CB8AC3E}">
        <p14:creationId xmlns:p14="http://schemas.microsoft.com/office/powerpoint/2010/main" val="37361949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dirty="0">
                <a:sym typeface="Wingdings" panose="05000000000000000000" pitchFamily="2" charset="2"/>
              </a:rPr>
              <a:t>5. Jobfahrt fand von vom 31.03. – 10.04.2025 an 9 Tagen statt.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dirty="0">
                <a:sym typeface="Wingdings" panose="05000000000000000000" pitchFamily="2" charset="2"/>
              </a:rPr>
              <a:t>Teilnahme aller weiterführender Schulen im Landkreis.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dirty="0">
                <a:sym typeface="Wingdings" panose="05000000000000000000" pitchFamily="2" charset="2"/>
              </a:rPr>
              <a:t>Insgesamt nahmen 800 Schüler an den Jobfahrten teil.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dirty="0">
                <a:sym typeface="Wingdings" panose="05000000000000000000" pitchFamily="2" charset="2"/>
              </a:rPr>
              <a:t>24 Betriebe wurde in den zwei Wochen (3 an jedem Tag) besucht.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dirty="0">
                <a:sym typeface="Wingdings" panose="05000000000000000000" pitchFamily="2" charset="2"/>
              </a:rPr>
              <a:t>Rückmeldung der Schulen und Unternehmen wieder sehr positiv (sind alle nächstes Jahr wieder dabei), aber leider auch einige negative Rückmeldungen.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dirty="0">
                <a:sym typeface="Wingdings" panose="05000000000000000000" pitchFamily="2" charset="2"/>
              </a:rPr>
              <a:t>Jobfahrt mittlerweile fest etabliert in unseren Maßnahmen zur Berufsorientierung.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Jobfahrt 2025</a:t>
            </a:r>
          </a:p>
        </p:txBody>
      </p:sp>
    </p:spTree>
    <p:extLst>
      <p:ext uri="{BB962C8B-B14F-4D97-AF65-F5344CB8AC3E}">
        <p14:creationId xmlns:p14="http://schemas.microsoft.com/office/powerpoint/2010/main" val="28052853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pPr>
              <a:lnSpc>
                <a:spcPct val="85000"/>
              </a:lnSpc>
              <a:spcBef>
                <a:spcPts val="0"/>
              </a:spcBef>
            </a:pPr>
            <a:r>
              <a:rPr lang="de-DE" dirty="0">
                <a:latin typeface="Museo 500" panose="02000000000000000000" pitchFamily="50" charset="0"/>
              </a:rPr>
              <a:t>Ausbildungskompass</a:t>
            </a:r>
          </a:p>
        </p:txBody>
      </p:sp>
      <p:sp>
        <p:nvSpPr>
          <p:cNvPr id="7" name="Textplatzhalter 1"/>
          <p:cNvSpPr txBox="1">
            <a:spLocks/>
          </p:cNvSpPr>
          <p:nvPr/>
        </p:nvSpPr>
        <p:spPr>
          <a:xfrm>
            <a:off x="3601330" y="1554480"/>
            <a:ext cx="4178104" cy="28992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4500" b="1" i="0" kern="1200">
                <a:solidFill>
                  <a:schemeClr val="bg1"/>
                </a:solidFill>
                <a:latin typeface="Museo 700" charset="0"/>
                <a:ea typeface="Museo 700" charset="0"/>
                <a:cs typeface="Museo 700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8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Inhalt 2025/2026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270 gemeldeten Ausbildungsstellen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101 verschiedene Ausbildungsberufe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177 Ausbildungsbetriebe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270 Praktikumsstellen</a:t>
            </a:r>
          </a:p>
          <a:p>
            <a:pPr marL="541338" indent="-274638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de-DE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 Stellen duales Studium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de-DE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Auslieferung des Ausbildungskompasses (ca. 2.000 Exemplare) an die weiterführenden Schulen im Landkreis sowie an die beteiligten Unternehmen und Institutionen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C34721B6-7D90-4291-8D14-8225406BF3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852"/>
          <a:stretch/>
        </p:blipFill>
        <p:spPr>
          <a:xfrm>
            <a:off x="592865" y="1503393"/>
            <a:ext cx="2622775" cy="3114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807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492250"/>
            <a:ext cx="7959515" cy="3124200"/>
          </a:xfrm>
        </p:spPr>
        <p:txBody>
          <a:bodyPr>
            <a:normAutofit/>
          </a:bodyPr>
          <a:lstStyle/>
          <a:p>
            <a:pPr marL="358775" indent="-358775" hangingPunct="0">
              <a:spcBef>
                <a:spcPts val="30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Ab dem Schuljahr 2022/2023 wurde für alle allgemeinbildenden Schulen in Bayern ein verpflichtender „Tag des Handwerks“ eingeführt.</a:t>
            </a:r>
          </a:p>
          <a:p>
            <a:pPr marL="358775" indent="-358775" hangingPunct="0">
              <a:spcBef>
                <a:spcPts val="30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Um das Handwerk zur fördern sollen den Schülern die einzelnen Gewerke nähergebracht werden.  Zielgruppe bei uns Realschulen und Gymnasien</a:t>
            </a:r>
          </a:p>
          <a:p>
            <a:pPr marL="358775" indent="-358775" hangingPunct="0">
              <a:spcBef>
                <a:spcPts val="30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Zusammen mit der Kreishandwerkerschaft haben wir 2024 erstmals Entdeckertour Handwerk in der Zugspitz Region durchgeführt.</a:t>
            </a:r>
          </a:p>
          <a:p>
            <a:pPr marL="358775" indent="-358775" hangingPunct="0">
              <a:spcBef>
                <a:spcPts val="30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Alle weiterführenden Schulen haben ihr Interesse bekundet (Werdenfels Gymnasium, St. Irmengard Gymnasium und Realschule, Staffelsee Gymnasium und Realschule, Gymnasium Ettal und Zugspitzrealschule  jeweils 9. Klasse).</a:t>
            </a:r>
          </a:p>
          <a:p>
            <a:pPr marL="358775" indent="-358775" hangingPunct="0">
              <a:spcBef>
                <a:spcPts val="30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olidFill>
                  <a:schemeClr val="tx1"/>
                </a:solidFill>
                <a:sym typeface="Wingdings" panose="05000000000000000000" pitchFamily="2" charset="2"/>
              </a:rPr>
              <a:t>Aktuell an 4 Terminen Entdeckertour Handwerk im Bildungszentrum der Handwerkskammer in Weilheim.</a:t>
            </a:r>
            <a:endParaRPr lang="de-DE" sz="1600" dirty="0">
              <a:solidFill>
                <a:schemeClr val="tx1"/>
              </a:solidFill>
            </a:endParaRPr>
          </a:p>
          <a:p>
            <a:pPr marL="378900" indent="-342900">
              <a:spcBef>
                <a:spcPts val="300"/>
              </a:spcBef>
              <a:buFont typeface="Wingdings" panose="05000000000000000000" pitchFamily="2" charset="2"/>
              <a:buChar char="Ø"/>
            </a:pPr>
            <a:endParaRPr lang="de-DE" sz="160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Entdeckertour Handwerk</a:t>
            </a:r>
          </a:p>
        </p:txBody>
      </p:sp>
    </p:spTree>
    <p:extLst>
      <p:ext uri="{BB962C8B-B14F-4D97-AF65-F5344CB8AC3E}">
        <p14:creationId xmlns:p14="http://schemas.microsoft.com/office/powerpoint/2010/main" val="34945669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5405227" cy="3013076"/>
          </a:xfrm>
        </p:spPr>
        <p:txBody>
          <a:bodyPr>
            <a:normAutofit/>
          </a:bodyPr>
          <a:lstStyle/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Termin: 20. &amp; 21. November 2025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Ort: Kongresshaus Garmisch-Partenkirchen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Erstmals als Tag der Ausbildung </a:t>
            </a:r>
            <a:r>
              <a:rPr lang="de-DE" sz="1600" u="sng" dirty="0"/>
              <a:t>und</a:t>
            </a:r>
            <a:r>
              <a:rPr lang="de-DE" sz="1600" dirty="0"/>
              <a:t> Jobforum für Alle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Jobforum mit Beratungsbereich der Agentur für Arbeit unterstützt durch das LRA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Anzahl Stände beim Tag der Ausbildung 92 Aussteller und bei Jobmesse 56 Aussteller.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/>
              <a:t>An beiden Tagen sehr große Resonanz bei Schülern und Arbeitsplatzsuchenden.</a:t>
            </a:r>
          </a:p>
          <a:p>
            <a:pPr marL="992700" lvl="1" hangingPunct="0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358775" algn="l"/>
              </a:tabLst>
            </a:pPr>
            <a:endParaRPr lang="de-DE" sz="1600" dirty="0"/>
          </a:p>
          <a:p>
            <a:pPr marL="378900" indent="-3429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de-DE" sz="1600" dirty="0">
              <a:solidFill>
                <a:schemeClr val="tx1"/>
              </a:solidFill>
            </a:endParaRPr>
          </a:p>
          <a:p>
            <a:pPr marL="378900" indent="-3429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de-DE" sz="160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Zukunftsmesse – Tag der Ausbildung &amp; Jobforum 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2082BC75-DAE8-4697-8499-01F3036FFFF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4648" y="1779095"/>
            <a:ext cx="2583355" cy="258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882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492250"/>
            <a:ext cx="5825987" cy="3124200"/>
          </a:xfrm>
        </p:spPr>
        <p:txBody>
          <a:bodyPr>
            <a:normAutofit lnSpcReduction="10000"/>
          </a:bodyPr>
          <a:lstStyle/>
          <a:p>
            <a:pPr marL="0" hangingPunct="0">
              <a:spcBef>
                <a:spcPts val="0"/>
              </a:spcBef>
              <a:tabLst>
                <a:tab pos="358775" algn="l"/>
              </a:tabLst>
            </a:pPr>
            <a:r>
              <a:rPr lang="de-DE" sz="1600" b="1" dirty="0">
                <a:sym typeface="Wingdings" panose="05000000000000000000" pitchFamily="2" charset="2"/>
              </a:rPr>
              <a:t>Aktuelle Veranstaltungen 2025: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Veranstaltung beim Ski Weltcup 25.01.2025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zu Gast bei Unternehmern: Besuch Alpin Convention (09.04.2025)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Seminarreihe: KI (17.03.2025 und 07.07.2025)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zu Gast bei Unternehmern: KIT Campus Alpin (25.05.2025)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Im Herbst am Dienstag, 14.10.2025, 1. Wirtschaftsgipfel des Unternehmervereins auf der Zugspitze mit Unternehmer-Speed-Dating</a:t>
            </a:r>
          </a:p>
          <a:p>
            <a:pPr marL="358775" indent="-358775" hangingPunct="0"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358775" algn="l"/>
              </a:tabLst>
            </a:pPr>
            <a:endParaRPr lang="de-DE" sz="800" dirty="0">
              <a:sym typeface="Wingdings" panose="05000000000000000000" pitchFamily="2" charset="2"/>
            </a:endParaRPr>
          </a:p>
          <a:p>
            <a:pPr marL="285750" indent="-285750" hangingPunct="0">
              <a:spcBef>
                <a:spcPts val="0"/>
              </a:spcBef>
              <a:buFont typeface="Wingdings" panose="05000000000000000000" pitchFamily="2" charset="2"/>
              <a:buChar char="è"/>
              <a:tabLst>
                <a:tab pos="358775" algn="l"/>
              </a:tabLst>
            </a:pPr>
            <a:r>
              <a:rPr lang="de-DE" sz="1600" dirty="0">
                <a:sym typeface="Wingdings" panose="05000000000000000000" pitchFamily="2" charset="2"/>
              </a:rPr>
              <a:t>aktivste und wichtigste Interessensvertretung der Unternehmer im Landkreis abseits der Kammern und Innungen (Aktuell 100 Mitglieder)</a:t>
            </a:r>
            <a:endParaRPr lang="de-DE" sz="160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Unternehmer im Landkreis Garmisch-Partenkirchen e.V.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B88A53B-A63F-456B-BAB9-33B5EF0B7F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984" y="1603374"/>
            <a:ext cx="2623246" cy="28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019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26571241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6247B05F-EF15-45BB-8252-9C8E6D4C2D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5754" y="2727110"/>
            <a:ext cx="2212799" cy="1659600"/>
          </a:xfrm>
          <a:prstGeom prst="rect">
            <a:avLst/>
          </a:prstGeom>
        </p:spPr>
      </p:pic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94000" y="1603374"/>
            <a:ext cx="3971754" cy="285432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dirty="0"/>
              <a:t>Teilnehmerinnen und Teilnehmer:</a:t>
            </a:r>
            <a:br>
              <a:rPr lang="de-DE" dirty="0"/>
            </a:br>
            <a:r>
              <a:rPr lang="de-DE" dirty="0"/>
              <a:t>16 aus der Zugspitz Region / </a:t>
            </a:r>
            <a:br>
              <a:rPr lang="de-DE" dirty="0"/>
            </a:br>
            <a:r>
              <a:rPr lang="de-DE" dirty="0"/>
              <a:t>7 Gemeinde Volders &amp; Partner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dirty="0"/>
              <a:t>Gemeinde Volders als ausgezeichnete E5 Gemeinde: Projektvorstellung &amp; Erfahrungsaustausch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dirty="0"/>
              <a:t>MPREIS Wasserstoff: </a:t>
            </a:r>
            <a:br>
              <a:rPr lang="de-DE" dirty="0"/>
            </a:br>
            <a:r>
              <a:rPr lang="de-DE" dirty="0"/>
              <a:t>Überblick über den aktuellen </a:t>
            </a:r>
            <a:br>
              <a:rPr lang="de-DE" dirty="0"/>
            </a:br>
            <a:r>
              <a:rPr lang="de-DE" dirty="0"/>
              <a:t>Stand und Besichtigung der Wasserstoff Produktionsanlage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8"/>
          </p:nvPr>
        </p:nvSpPr>
        <p:spPr>
          <a:solidFill>
            <a:srgbClr val="6CC7E2"/>
          </a:solidFill>
        </p:spPr>
        <p:txBody>
          <a:bodyPr>
            <a:noAutofit/>
          </a:bodyPr>
          <a:lstStyle/>
          <a:p>
            <a:r>
              <a:rPr lang="de-DE" dirty="0"/>
              <a:t>Energie &amp; Klimaschutz: Exkursion nach Tirol am 3.4.25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6CCDF619-13AE-4F6A-BB29-5ED009EC1D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8564" y="1530241"/>
            <a:ext cx="2212800" cy="165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1580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93999" y="1613660"/>
            <a:ext cx="4709521" cy="2880967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1700" b="1" dirty="0"/>
              <a:t>Garmisch-Partenkirchen:</a:t>
            </a:r>
            <a:r>
              <a:rPr lang="de-DE" sz="1700" dirty="0"/>
              <a:t> April – Juli</a:t>
            </a:r>
            <a:br>
              <a:rPr lang="de-DE" sz="1700" dirty="0"/>
            </a:br>
            <a:r>
              <a:rPr lang="de-DE" sz="1700" dirty="0">
                <a:sym typeface="Wingdings" panose="05000000000000000000" pitchFamily="2" charset="2"/>
              </a:rPr>
              <a:t>55 Anmeldungen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sz="1700" b="1" dirty="0"/>
              <a:t>Großweil: </a:t>
            </a:r>
            <a:r>
              <a:rPr lang="de-DE" sz="1700" dirty="0"/>
              <a:t>Oktober - Dezember</a:t>
            </a:r>
            <a:br>
              <a:rPr lang="de-DE" sz="1700" dirty="0"/>
            </a:br>
            <a:r>
              <a:rPr lang="de-DE" sz="1700" dirty="0"/>
              <a:t>Bewerbungszeitraum läuft bis 19. Sept. </a:t>
            </a:r>
            <a:br>
              <a:rPr lang="de-DE" sz="1700" dirty="0"/>
            </a:br>
            <a:r>
              <a:rPr lang="de-DE" sz="1700" dirty="0"/>
              <a:t>100 Beratungstermine möglich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de-DE" sz="1700" dirty="0"/>
              <a:t>LK Garmisch-Partenkirchen bayernweit </a:t>
            </a:r>
            <a:br>
              <a:rPr lang="de-DE" sz="1700" dirty="0"/>
            </a:br>
            <a:r>
              <a:rPr lang="de-DE" sz="1700" dirty="0"/>
              <a:t>unter den </a:t>
            </a:r>
            <a:r>
              <a:rPr lang="de-DE" sz="1700" b="1" dirty="0"/>
              <a:t>TOP 5 </a:t>
            </a:r>
            <a:r>
              <a:rPr lang="de-DE" sz="1700" dirty="0"/>
              <a:t>bei den </a:t>
            </a:r>
            <a:r>
              <a:rPr lang="de-DE" sz="1700" b="1" dirty="0"/>
              <a:t>durchgeführten Energieberatungen der Verbraucher-</a:t>
            </a:r>
            <a:br>
              <a:rPr lang="de-DE" sz="1700" b="1" dirty="0"/>
            </a:br>
            <a:r>
              <a:rPr lang="de-DE" sz="1700" b="1" dirty="0"/>
              <a:t>zentrale</a:t>
            </a:r>
            <a:r>
              <a:rPr lang="de-DE" sz="1700" dirty="0"/>
              <a:t> und den</a:t>
            </a:r>
            <a:r>
              <a:rPr lang="de-DE" sz="1700" b="1" dirty="0"/>
              <a:t> abgerufenen Fördermitteln</a:t>
            </a:r>
            <a:endParaRPr lang="de-DE" sz="1700" dirty="0"/>
          </a:p>
          <a:p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8"/>
          </p:nvPr>
        </p:nvSpPr>
        <p:spPr>
          <a:solidFill>
            <a:srgbClr val="6CC7E2"/>
          </a:solidFill>
        </p:spPr>
        <p:txBody>
          <a:bodyPr>
            <a:noAutofit/>
          </a:bodyPr>
          <a:lstStyle/>
          <a:p>
            <a:r>
              <a:rPr lang="de-DE" dirty="0"/>
              <a:t>Energie &amp; Klimaschutz: Energiekarawane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377B33BE-2A86-4D97-8FB1-210B6C8F7C4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5085" y="1547811"/>
            <a:ext cx="2117727" cy="2117727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371EBEAB-90B8-4F3B-8A4A-E51968C6D5E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071" y="2722147"/>
            <a:ext cx="2486028" cy="1658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5990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067A92B-7BEE-4E1B-A9AD-39ACAA6705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865" y="1520100"/>
            <a:ext cx="5439491" cy="2970000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b="1" dirty="0">
                <a:solidFill>
                  <a:schemeClr val="tx1"/>
                </a:solidFill>
              </a:rPr>
              <a:t>20.03.2025: </a:t>
            </a:r>
            <a:r>
              <a:rPr lang="de-DE" dirty="0">
                <a:solidFill>
                  <a:schemeClr val="accent2"/>
                </a:solidFill>
              </a:rPr>
              <a:t>6. Netzwerktreffen </a:t>
            </a:r>
            <a:br>
              <a:rPr lang="de-DE" dirty="0">
                <a:solidFill>
                  <a:schemeClr val="tx1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Unternehmen auf dem Weg zur CO2-Neutralität </a:t>
            </a:r>
            <a:br>
              <a:rPr lang="de-DE" dirty="0">
                <a:solidFill>
                  <a:schemeClr val="tx1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bei Echter Mode &amp; Wohnen </a:t>
            </a:r>
            <a:br>
              <a:rPr lang="de-DE" dirty="0">
                <a:solidFill>
                  <a:schemeClr val="tx1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16 Teilnehmerinnen &amp; Teilnehmer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b="1" dirty="0">
                <a:solidFill>
                  <a:schemeClr val="tx1"/>
                </a:solidFill>
              </a:rPr>
              <a:t>16.09.2025: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>
                <a:solidFill>
                  <a:schemeClr val="accent2"/>
                </a:solidFill>
              </a:rPr>
              <a:t>7. Netzwerktreffen </a:t>
            </a:r>
            <a:br>
              <a:rPr lang="de-DE" dirty="0">
                <a:solidFill>
                  <a:schemeClr val="accent2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Bilanzierung – Ein Erfahrungsbericht von Gaplast</a:t>
            </a:r>
          </a:p>
          <a:p>
            <a:pPr marL="1013850" lvl="1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de-DE" sz="1600" dirty="0"/>
              <a:t>Impulsvortrag von Klimaschutzmanagerin Petra Kölbl</a:t>
            </a:r>
          </a:p>
          <a:p>
            <a:pPr marL="1013850" lvl="1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de-DE" sz="1600" dirty="0"/>
              <a:t>Produktionsführung durch Geschäftsführer Herrn Kneer</a:t>
            </a:r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0A3A545A-AA4D-4CBD-8AB7-C55062FF00B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solidFill>
            <a:srgbClr val="6CC7E2"/>
          </a:solidFill>
        </p:spPr>
        <p:txBody>
          <a:bodyPr>
            <a:normAutofit lnSpcReduction="10000"/>
          </a:bodyPr>
          <a:lstStyle/>
          <a:p>
            <a:r>
              <a:rPr lang="de-DE" dirty="0"/>
              <a:t>Energie &amp; Klimaschutz: Klimanetzwerk für Unternehmen 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DAD4068-072A-4AF1-9E5B-513F31ACAC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2356" y="1596300"/>
            <a:ext cx="1620404" cy="2160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4EA5355-503B-4946-A151-B56654A7D5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2408" y="2278650"/>
            <a:ext cx="1620405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659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1"/>
          <p:cNvSpPr>
            <a:spLocks noGrp="1"/>
          </p:cNvSpPr>
          <p:nvPr>
            <p:ph type="body" sz="quarter" idx="13"/>
          </p:nvPr>
        </p:nvSpPr>
        <p:spPr>
          <a:xfrm>
            <a:off x="593999" y="1603375"/>
            <a:ext cx="5631872" cy="2878188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b="1" dirty="0">
                <a:solidFill>
                  <a:schemeClr val="tx1"/>
                </a:solidFill>
              </a:rPr>
              <a:t>STADTRADELN 17.05. bis 06.06.2025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&gt;500 zusätzliche Teilnehmer, +24.740 km, </a:t>
            </a:r>
            <a:br>
              <a:rPr lang="de-DE" dirty="0">
                <a:solidFill>
                  <a:schemeClr val="tx1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+3.626 Fahrten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Nutzung von RADar! in Murnau, GAP und Grainau 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Aktionsstand am Regionaltag: Auszeichnung Schulklassen, Kindergartengruppe und Verlosung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b="1" dirty="0"/>
              <a:t>Solarpotentialkataster: </a:t>
            </a:r>
            <a:br>
              <a:rPr lang="de-DE" b="1" dirty="0"/>
            </a:br>
            <a:r>
              <a:rPr lang="de-DE" dirty="0"/>
              <a:t>Bewerbung über Radio Oberland und Social Media</a:t>
            </a: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de-DE" b="1" dirty="0"/>
              <a:t>ErnteEnergie: </a:t>
            </a:r>
            <a:r>
              <a:rPr lang="de-DE" dirty="0"/>
              <a:t>Wenig Interesse, Projekt läuft aus 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585997" y="1052513"/>
            <a:ext cx="7959515" cy="425450"/>
          </a:xfrm>
          <a:solidFill>
            <a:srgbClr val="6CC7E2"/>
          </a:solidFill>
        </p:spPr>
        <p:txBody>
          <a:bodyPr>
            <a:normAutofit lnSpcReduction="10000"/>
          </a:bodyPr>
          <a:lstStyle/>
          <a:p>
            <a:r>
              <a:rPr lang="de-DE" dirty="0"/>
              <a:t>Energie &amp; Klimaschutz: Weitere Projekte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69488B63-465C-45AE-AEEC-A5429FBF22D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3569">
            <a:off x="6564736" y="1731953"/>
            <a:ext cx="1486755" cy="18584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644413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603374"/>
            <a:ext cx="7959515" cy="3013076"/>
          </a:xfrm>
        </p:spPr>
        <p:txBody>
          <a:bodyPr>
            <a:normAutofit/>
          </a:bodyPr>
          <a:lstStyle/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Regionalmanagement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Dachmarkenmanagement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Tourismus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Gesundheit und Soziales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Wirtschaft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/>
              <a:t>Bereich Energie und Klimaschutz</a:t>
            </a:r>
          </a:p>
          <a:p>
            <a:pPr marL="0" indent="358775" hangingPunct="0">
              <a:buFont typeface="Wingdings" panose="05000000000000000000" pitchFamily="2" charset="2"/>
              <a:buChar char="Ø"/>
            </a:pPr>
            <a:r>
              <a:rPr lang="de-DE" dirty="0">
                <a:highlight>
                  <a:srgbClr val="C0C0C0"/>
                </a:highlight>
              </a:rPr>
              <a:t>Bereich Landwirtschaft und Umwelt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Themenfelder der Zugspitz Region GmbH</a:t>
            </a:r>
          </a:p>
        </p:txBody>
      </p:sp>
    </p:spTree>
    <p:extLst>
      <p:ext uri="{BB962C8B-B14F-4D97-AF65-F5344CB8AC3E}">
        <p14:creationId xmlns:p14="http://schemas.microsoft.com/office/powerpoint/2010/main" val="25001018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9" y="1552575"/>
            <a:ext cx="5258616" cy="3013076"/>
          </a:xfrm>
        </p:spPr>
        <p:txBody>
          <a:bodyPr>
            <a:noAutofit/>
          </a:bodyPr>
          <a:lstStyle/>
          <a:p>
            <a:pPr marL="321750" indent="-285750">
              <a:buFont typeface="Wingdings" panose="05000000000000000000" pitchFamily="2" charset="2"/>
              <a:buChar char="Ø"/>
            </a:pPr>
            <a:r>
              <a:rPr lang="de-DE" dirty="0"/>
              <a:t>Regionaltag 2025 in Oberammergau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dirty="0"/>
              <a:t>Über 50 Stände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de-DE" dirty="0"/>
          </a:p>
          <a:p>
            <a:pPr marL="321750" indent="-285750">
              <a:buFont typeface="Wingdings" panose="05000000000000000000" pitchFamily="2" charset="2"/>
              <a:buChar char="Ø"/>
            </a:pPr>
            <a:r>
              <a:rPr lang="de-DE" dirty="0"/>
              <a:t>03. Oktober 2025 „Tag der offenen Tür im Schlachthof Garmisch-Partenkirchen“ 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Landwirtschaft und Umwelt: Projekte 2025			(1/2)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234D8A1-E822-4141-BAE2-8FBF8D299F3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7620" y="1474290"/>
            <a:ext cx="2483973" cy="1655982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207E03DF-744E-4371-A8BD-A290527A0A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7620" y="3130272"/>
            <a:ext cx="2483973" cy="165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389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585997" y="1552575"/>
            <a:ext cx="7946815" cy="3013076"/>
          </a:xfrm>
        </p:spPr>
        <p:txBody>
          <a:bodyPr>
            <a:noAutofit/>
          </a:bodyPr>
          <a:lstStyle/>
          <a:p>
            <a:pPr marL="309050" indent="-285750" defTabSz="9144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Nachdruck unserer Printprodukte die weiterhin sehr gut nachgefragt sind:</a:t>
            </a:r>
          </a:p>
          <a:p>
            <a:pPr marL="541338" indent="-274638" defTabSz="9144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Heu Heimat</a:t>
            </a:r>
          </a:p>
          <a:p>
            <a:pPr marL="541338" indent="-274638" defTabSz="9144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de-DE" sz="1600" dirty="0"/>
              <a:t>Heu Heimat Kinder</a:t>
            </a:r>
          </a:p>
          <a:p>
            <a:pPr marL="541338" indent="-274638" defTabSz="9144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515150"/>
                </a:solidFill>
              </a:rPr>
              <a:t>Regionales Kochbuch</a:t>
            </a:r>
          </a:p>
          <a:p>
            <a:pPr marL="541338" indent="-274638" defTabSz="9144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de-DE" sz="1600" dirty="0"/>
              <a:t>Blütenpracht bei uns dahoam</a:t>
            </a:r>
            <a:endParaRPr lang="de-DE" sz="1600" dirty="0">
              <a:solidFill>
                <a:srgbClr val="515150"/>
              </a:solidFill>
            </a:endParaRPr>
          </a:p>
          <a:p>
            <a:pPr marL="309050" indent="-285750" defTabSz="9144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Gründung Netzwerk Regionalvermarktung und Einkaufsführer in Planung</a:t>
            </a:r>
          </a:p>
          <a:p>
            <a:pPr marL="309050" indent="-285750" defTabSz="9144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Whatsapp-Plattform zum Verkauf regionaler Produkte</a:t>
            </a:r>
          </a:p>
          <a:p>
            <a:pPr marL="309050" indent="-285750" defTabSz="9144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1600" dirty="0">
                <a:solidFill>
                  <a:srgbClr val="515150"/>
                </a:solidFill>
              </a:rPr>
              <a:t>Zusammenstellung landwirtschaftliche </a:t>
            </a:r>
            <a:r>
              <a:rPr lang="de-DE" sz="1600" dirty="0"/>
              <a:t>W</a:t>
            </a:r>
            <a:r>
              <a:rPr lang="de-DE" sz="1600" dirty="0">
                <a:solidFill>
                  <a:srgbClr val="515150"/>
                </a:solidFill>
              </a:rPr>
              <a:t>eiterbildungsangebote für Schulen </a:t>
            </a:r>
            <a:r>
              <a:rPr lang="de-DE" sz="1600" dirty="0">
                <a:solidFill>
                  <a:srgbClr val="515150"/>
                </a:solidFill>
                <a:sym typeface="Wingdings" panose="05000000000000000000" pitchFamily="2" charset="2"/>
              </a:rPr>
              <a:t> Vorstellung an Schulleiterdienstbesprechung unseres Schulamtes</a:t>
            </a:r>
            <a:endParaRPr lang="de-DE" sz="1600" dirty="0">
              <a:solidFill>
                <a:srgbClr val="515150"/>
              </a:solidFill>
            </a:endParaRP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Landwirtschaft und Umwelt: Projekte 2025 			(2/2)</a:t>
            </a:r>
          </a:p>
        </p:txBody>
      </p:sp>
    </p:spTree>
    <p:extLst>
      <p:ext uri="{BB962C8B-B14F-4D97-AF65-F5344CB8AC3E}">
        <p14:creationId xmlns:p14="http://schemas.microsoft.com/office/powerpoint/2010/main" val="11703233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0CD835D9-E2F7-4E57-B367-E06A640615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287" t="1221" r="13205" b="-1221"/>
          <a:stretch/>
        </p:blipFill>
        <p:spPr>
          <a:xfrm>
            <a:off x="3048053" y="741614"/>
            <a:ext cx="903732" cy="1350000"/>
          </a:xfrm>
          <a:prstGeom prst="rect">
            <a:avLst/>
          </a:prstGeom>
        </p:spPr>
      </p:pic>
      <p:pic>
        <p:nvPicPr>
          <p:cNvPr id="12" name="Grafik 11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30" y="740739"/>
            <a:ext cx="898933" cy="1350000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289613" y="326393"/>
            <a:ext cx="7242782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 sz="1500" b="1" dirty="0">
                <a:solidFill>
                  <a:prstClr val="white"/>
                </a:solidFill>
                <a:latin typeface="Musseo 500"/>
              </a:rPr>
              <a:t>Ihr Team der Zugspitz Region GmbH</a:t>
            </a:r>
          </a:p>
        </p:txBody>
      </p:sp>
      <p:pic>
        <p:nvPicPr>
          <p:cNvPr id="3" name="Grafik 2"/>
          <p:cNvPicPr>
            <a:picLocks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35" t="2796" r="9835" b="-2796"/>
          <a:stretch/>
        </p:blipFill>
        <p:spPr>
          <a:xfrm>
            <a:off x="6037962" y="735013"/>
            <a:ext cx="971672" cy="1350000"/>
          </a:xfrm>
          <a:prstGeom prst="rect">
            <a:avLst/>
          </a:prstGeom>
        </p:spPr>
      </p:pic>
      <p:pic>
        <p:nvPicPr>
          <p:cNvPr id="2" name="Grafik 1"/>
          <p:cNvPicPr>
            <a:picLocks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963" r="6277"/>
          <a:stretch/>
        </p:blipFill>
        <p:spPr>
          <a:xfrm>
            <a:off x="6948902" y="1429497"/>
            <a:ext cx="971672" cy="1350000"/>
          </a:xfrm>
          <a:prstGeom prst="rect">
            <a:avLst/>
          </a:prstGeom>
        </p:spPr>
      </p:pic>
      <p:pic>
        <p:nvPicPr>
          <p:cNvPr id="17" name="Grafik 16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701" y="1410564"/>
            <a:ext cx="898933" cy="1350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D9D56DAF-BF16-47CE-8167-AB7BEADDE5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799" t="5221" r="12348" b="22669"/>
          <a:stretch/>
        </p:blipFill>
        <p:spPr>
          <a:xfrm>
            <a:off x="7816066" y="2347170"/>
            <a:ext cx="971672" cy="1350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D4447F43-67E6-4DEB-9148-3D2D1F6BC40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755" r="29907"/>
          <a:stretch/>
        </p:blipFill>
        <p:spPr>
          <a:xfrm>
            <a:off x="4605315" y="2222121"/>
            <a:ext cx="938150" cy="13500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635" t="2033" r="31913" b="12567"/>
          <a:stretch/>
        </p:blipFill>
        <p:spPr>
          <a:xfrm>
            <a:off x="5408326" y="3143319"/>
            <a:ext cx="938150" cy="135412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E2F0259A-9276-4C2A-828A-CD78E96EEC68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5603" y="3765674"/>
            <a:ext cx="900180" cy="135000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4CC191DD-FBF5-44E4-AD71-802CA551FE03}"/>
              </a:ext>
            </a:extLst>
          </p:cNvPr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441" y="1433711"/>
            <a:ext cx="898933" cy="13500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C17FDA5C-0FBF-4204-9EAA-8B870DDD059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170" y="2501002"/>
            <a:ext cx="899400" cy="1350000"/>
          </a:xfrm>
          <a:prstGeom prst="rect">
            <a:avLst/>
          </a:prstGeom>
        </p:spPr>
      </p:pic>
      <p:pic>
        <p:nvPicPr>
          <p:cNvPr id="8" name="Grafik 7"/>
          <p:cNvPicPr>
            <a:picLocks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76" y="3430696"/>
            <a:ext cx="903732" cy="135000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022E3559-0976-4B3D-5EBA-BF51F754425E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3076"/>
          <a:stretch/>
        </p:blipFill>
        <p:spPr>
          <a:xfrm>
            <a:off x="3802181" y="1429497"/>
            <a:ext cx="919425" cy="1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51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Zugspitz Region Farben">
      <a:dk1>
        <a:srgbClr val="515150"/>
      </a:dk1>
      <a:lt1>
        <a:srgbClr val="FFFFFF"/>
      </a:lt1>
      <a:dk2>
        <a:srgbClr val="007F9F"/>
      </a:dk2>
      <a:lt2>
        <a:srgbClr val="39BFDF"/>
      </a:lt2>
      <a:accent1>
        <a:srgbClr val="ACACAC"/>
      </a:accent1>
      <a:accent2>
        <a:srgbClr val="EA983D"/>
      </a:accent2>
      <a:accent3>
        <a:srgbClr val="68B347"/>
      </a:accent3>
      <a:accent4>
        <a:srgbClr val="2D791C"/>
      </a:accent4>
      <a:accent5>
        <a:srgbClr val="CC003C"/>
      </a:accent5>
      <a:accent6>
        <a:srgbClr val="8B001D"/>
      </a:accent6>
      <a:hlink>
        <a:srgbClr val="007F8D"/>
      </a:hlink>
      <a:folHlink>
        <a:srgbClr val="39BFD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28575" cmpd="sng"/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latin typeface="Tahoma"/>
            <a:cs typeface="Tahom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2240</Words>
  <Application>Microsoft Office PowerPoint</Application>
  <PresentationFormat>Bildschirmpräsentation (16:9)</PresentationFormat>
  <Paragraphs>345</Paragraphs>
  <Slides>42</Slides>
  <Notes>19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42</vt:i4>
      </vt:variant>
    </vt:vector>
  </HeadingPairs>
  <TitlesOfParts>
    <vt:vector size="50" baseType="lpstr">
      <vt:lpstr>Arial</vt:lpstr>
      <vt:lpstr>Calibri</vt:lpstr>
      <vt:lpstr>Museo 500</vt:lpstr>
      <vt:lpstr>Museo 700</vt:lpstr>
      <vt:lpstr>Musseo 500</vt:lpstr>
      <vt:lpstr>Tahoma</vt:lpstr>
      <vt:lpstr>Wingdings</vt:lpstr>
      <vt:lpstr>Office-Design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Herr Leibold</dc:creator>
  <cp:lastModifiedBy>Moghaddass Esfehani Christine</cp:lastModifiedBy>
  <cp:revision>461</cp:revision>
  <cp:lastPrinted>2025-07-14T08:28:05Z</cp:lastPrinted>
  <dcterms:created xsi:type="dcterms:W3CDTF">2019-01-23T13:15:37Z</dcterms:created>
  <dcterms:modified xsi:type="dcterms:W3CDTF">2025-11-25T07:08:43Z</dcterms:modified>
</cp:coreProperties>
</file>