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2590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4175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8287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382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1536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2819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6137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9524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135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3476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5633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F87C6-93D1-4348-8038-D22EF0D0A779}" type="datetimeFigureOut">
              <a:rPr lang="de-DE" smtClean="0"/>
              <a:t>25.09.2020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6A8F4-BFFF-4EB7-89CD-588B020A03F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94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850292" y="2870200"/>
            <a:ext cx="9144000" cy="2387600"/>
          </a:xfrm>
        </p:spPr>
        <p:txBody>
          <a:bodyPr/>
          <a:lstStyle/>
          <a:p>
            <a:r>
              <a:rPr lang="de-DE" b="1" dirty="0" smtClean="0">
                <a:solidFill>
                  <a:schemeClr val="accent1">
                    <a:lumMod val="75000"/>
                  </a:schemeClr>
                </a:solidFill>
              </a:rPr>
              <a:t>Die 18te Shell-Jugendstudie</a:t>
            </a:r>
            <a:endParaRPr lang="de-DE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65149"/>
            <a:ext cx="4871772" cy="274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83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67481" y="545714"/>
            <a:ext cx="9144000" cy="739388"/>
          </a:xfrm>
        </p:spPr>
        <p:txBody>
          <a:bodyPr>
            <a:normAutofit fontScale="90000"/>
          </a:bodyPr>
          <a:lstStyle/>
          <a:p>
            <a:r>
              <a:rPr lang="de-DE" b="1" dirty="0" smtClean="0">
                <a:solidFill>
                  <a:schemeClr val="accent1">
                    <a:lumMod val="75000"/>
                  </a:schemeClr>
                </a:solidFill>
              </a:rPr>
              <a:t>Hintergrund und Methodik</a:t>
            </a:r>
            <a:endParaRPr lang="de-DE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12108" y="1911178"/>
            <a:ext cx="9144000" cy="4102444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dirty="0"/>
              <a:t>gilt als „Referenzwerk</a:t>
            </a:r>
            <a:r>
              <a:rPr lang="de-DE" dirty="0" smtClean="0"/>
              <a:t>“ bzgl. Einstellungen</a:t>
            </a:r>
            <a:r>
              <a:rPr lang="de-DE" dirty="0"/>
              <a:t>, </a:t>
            </a:r>
            <a:r>
              <a:rPr lang="de-DE" dirty="0" smtClean="0"/>
              <a:t>Werte, Gewohnheiten </a:t>
            </a:r>
            <a:r>
              <a:rPr lang="de-DE" dirty="0"/>
              <a:t>und </a:t>
            </a:r>
            <a:r>
              <a:rPr lang="de-DE" dirty="0" smtClean="0"/>
              <a:t>Sozialverhalten </a:t>
            </a:r>
            <a:r>
              <a:rPr lang="de-DE" dirty="0"/>
              <a:t>von </a:t>
            </a:r>
            <a:r>
              <a:rPr lang="de-DE" dirty="0" smtClean="0"/>
              <a:t>Jugendlichen </a:t>
            </a:r>
            <a:r>
              <a:rPr lang="de-DE" dirty="0"/>
              <a:t>in </a:t>
            </a:r>
            <a:r>
              <a:rPr lang="de-DE" dirty="0" smtClean="0"/>
              <a:t>Deutschland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dirty="0" smtClean="0"/>
              <a:t>wird </a:t>
            </a:r>
            <a:r>
              <a:rPr lang="de-DE" dirty="0"/>
              <a:t>seit 1953 alle 4 Jahre durchgeführt, aktuell von der Universität Bielefeldt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dirty="0" smtClean="0"/>
              <a:t>repräsentativ zusammengesetzte Stichprobe aus mehr als 2.500 Jugendlichen zwischen 12 und 25 Jahren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dirty="0" smtClean="0"/>
              <a:t>persönliche Befragung nach standardisiertem Fragebogen durch entsprechend geschulte Interviewer</a:t>
            </a:r>
          </a:p>
          <a:p>
            <a:pPr algn="l"/>
            <a:endParaRPr lang="de-DE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dirty="0" smtClean="0"/>
              <a:t>zusätzlich vertiefende Interviews (2 Stunden) im Rahmen einer qualitativen Studie</a:t>
            </a:r>
          </a:p>
        </p:txBody>
      </p:sp>
    </p:spTree>
    <p:extLst>
      <p:ext uri="{BB962C8B-B14F-4D97-AF65-F5344CB8AC3E}">
        <p14:creationId xmlns:p14="http://schemas.microsoft.com/office/powerpoint/2010/main" val="2495090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>
                <a:solidFill>
                  <a:srgbClr val="FFC000"/>
                </a:solidFill>
              </a:rPr>
              <a:t>Politik und Gesellschaft</a:t>
            </a:r>
            <a:endParaRPr lang="de-DE" b="1" dirty="0">
              <a:solidFill>
                <a:srgbClr val="FFC00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DE" b="1" dirty="0" smtClean="0"/>
              <a:t>Internet als wichtigste politische Informationsquelle</a:t>
            </a:r>
          </a:p>
          <a:p>
            <a:r>
              <a:rPr lang="de-DE" dirty="0"/>
              <a:t>	</a:t>
            </a:r>
            <a:r>
              <a:rPr lang="de-DE" dirty="0" smtClean="0"/>
              <a:t>Internet und </a:t>
            </a:r>
            <a:r>
              <a:rPr lang="de-DE" dirty="0" err="1" smtClean="0"/>
              <a:t>Social</a:t>
            </a:r>
            <a:r>
              <a:rPr lang="de-DE" dirty="0" smtClean="0"/>
              <a:t> Media haben den klassischen Medien im Bereich der 	gezielten (politischen) Informationssuche den Rang abgelaufen</a:t>
            </a:r>
          </a:p>
          <a:p>
            <a:r>
              <a:rPr lang="de-DE" dirty="0" smtClean="0"/>
              <a:t> 	größtes Vertrauen jedoch nach wie vor in die klassischen Medien 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b="1" dirty="0" smtClean="0"/>
              <a:t>Umwelt und Klimaschutz rücken in den Fokus der persönlichen Betroffenheit</a:t>
            </a:r>
          </a:p>
          <a:p>
            <a:r>
              <a:rPr lang="de-DE" dirty="0" smtClean="0"/>
              <a:t>	Umweltschutz als Hauptproblem, aber 56% mit Angst vor einer wachsenden 	Feindlichkeit zwischen Menschen mit unterschiedlicher Meinung</a:t>
            </a:r>
          </a:p>
          <a:p>
            <a:r>
              <a:rPr lang="de-DE" dirty="0" smtClean="0"/>
              <a:t> 	33% Angst vor weiterer Zuwanderung, 52% Angst vor einer wachsenden 	Ausländerfeindlichkeit </a:t>
            </a:r>
          </a:p>
          <a:p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67039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13486" y="1512587"/>
            <a:ext cx="10515600" cy="472345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DE" sz="3400" b="1" dirty="0" smtClean="0"/>
              <a:t>Alles in allem wird Deutschland als sozial gerecht angesehen</a:t>
            </a:r>
          </a:p>
          <a:p>
            <a:r>
              <a:rPr lang="de-DE" dirty="0"/>
              <a:t>	</a:t>
            </a:r>
            <a:r>
              <a:rPr lang="de-DE" sz="3100" dirty="0" smtClean="0"/>
              <a:t>je nach Differenzierung 59 bis 79%</a:t>
            </a:r>
          </a:p>
          <a:p>
            <a:r>
              <a:rPr lang="de-DE" sz="3100" dirty="0" smtClean="0"/>
              <a:t> 	je niedriger die Herkunftsschicht, umso niedriger der Anteil derjenigen, die  	dieser Aussage zustimmen 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sz="3400" b="1" dirty="0" smtClean="0"/>
              <a:t>EU bedeutet Chancen, Wohlstand, kulturelle Vielfalt, Frieden</a:t>
            </a:r>
          </a:p>
          <a:p>
            <a:r>
              <a:rPr lang="de-DE" dirty="0" smtClean="0"/>
              <a:t>	keine Euphorie, eher „positiver Realismus“ </a:t>
            </a:r>
          </a:p>
          <a:p>
            <a:r>
              <a:rPr lang="de-DE" dirty="0" smtClean="0"/>
              <a:t> 	insg. zunehmende Akzeptanz, trotz Kritik an Bürokratie</a:t>
            </a:r>
          </a:p>
          <a:p>
            <a:r>
              <a:rPr lang="de-DE" dirty="0" smtClean="0"/>
              <a:t> 	zunehmend weniger verbinden mit EU </a:t>
            </a:r>
            <a:r>
              <a:rPr lang="de-DE" i="1" dirty="0" smtClean="0"/>
              <a:t>Kriminalität </a:t>
            </a:r>
            <a:r>
              <a:rPr lang="de-DE" dirty="0" smtClean="0"/>
              <a:t>oder </a:t>
            </a:r>
            <a:r>
              <a:rPr lang="de-DE" i="1" dirty="0" smtClean="0"/>
              <a:t>Verlust der eigenen 	Heimatkultur</a:t>
            </a:r>
          </a:p>
          <a:p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07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9918" y="708455"/>
            <a:ext cx="10515600" cy="607128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de-DE" b="1" dirty="0" smtClean="0"/>
              <a:t>Zwischen Weltoffenheit und </a:t>
            </a:r>
            <a:r>
              <a:rPr lang="de-DE" b="1" dirty="0" err="1" smtClean="0"/>
              <a:t>Populismusaffinität</a:t>
            </a:r>
            <a:r>
              <a:rPr lang="de-DE" b="1" dirty="0" smtClean="0"/>
              <a:t> </a:t>
            </a:r>
          </a:p>
          <a:p>
            <a:r>
              <a:rPr lang="de-DE" dirty="0"/>
              <a:t>	</a:t>
            </a:r>
            <a:r>
              <a:rPr lang="de-DE" dirty="0" smtClean="0"/>
              <a:t>Mehrheit (59%) bewertet die Aufnahme von Flüchtlingen positiv </a:t>
            </a:r>
          </a:p>
          <a:p>
            <a:r>
              <a:rPr lang="de-DE" dirty="0" smtClean="0"/>
              <a:t> 	noch mehr Zustimmung (68%) allerdings zur Aussage, dass man „in 	Deutschland nichts Schlechtes über Ausländer sagen darf“ </a:t>
            </a:r>
            <a:r>
              <a:rPr lang="de-DE" dirty="0" smtClean="0">
                <a:sym typeface="Wingdings" panose="05000000000000000000" pitchFamily="2" charset="2"/>
              </a:rPr>
              <a:t> weit 	verbreitetes Gefühl, dass man schnell moralisch sanktioniert wird</a:t>
            </a:r>
          </a:p>
          <a:p>
            <a:r>
              <a:rPr lang="de-DE" dirty="0" smtClean="0"/>
              <a:t> 	67% tendenziell „weltoffen“ vs. 33% „</a:t>
            </a:r>
            <a:r>
              <a:rPr lang="de-DE" dirty="0"/>
              <a:t>P</a:t>
            </a:r>
            <a:r>
              <a:rPr lang="de-DE" dirty="0" smtClean="0"/>
              <a:t>opulismus-geneigt“</a:t>
            </a:r>
          </a:p>
          <a:p>
            <a:endParaRPr lang="de-DE" dirty="0" smtClean="0"/>
          </a:p>
          <a:p>
            <a:endParaRPr lang="de-DE" dirty="0"/>
          </a:p>
          <a:p>
            <a:pPr marL="0" indent="0">
              <a:buNone/>
            </a:pPr>
            <a:r>
              <a:rPr lang="de-DE" b="1" dirty="0"/>
              <a:t>Persönliches Engagement erscheint leicht rückläufig, optimistischer Blick in die Zukunft </a:t>
            </a:r>
          </a:p>
          <a:p>
            <a:r>
              <a:rPr lang="de-DE" dirty="0"/>
              <a:t>	Engagement für andere zwischen 33 und 40% </a:t>
            </a:r>
          </a:p>
          <a:p>
            <a:r>
              <a:rPr lang="de-DE" dirty="0"/>
              <a:t> 	Anteil mit optimistischem Blick in die Zukunft nur leicht verringert 58%</a:t>
            </a:r>
          </a:p>
          <a:p>
            <a:r>
              <a:rPr lang="de-DE" dirty="0"/>
              <a:t> 	bemerkenswert: Jugendliche aus den sozial schwächsten Schichten sind 	optimistischer (32 auf 45%!) geworden</a:t>
            </a:r>
          </a:p>
          <a:p>
            <a:pPr marL="0" indent="0">
              <a:buNone/>
            </a:pPr>
            <a:r>
              <a:rPr lang="de-DE" dirty="0"/>
              <a:t>	 </a:t>
            </a:r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365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13486" y="914400"/>
            <a:ext cx="10515600" cy="395416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b="1" dirty="0" smtClean="0"/>
              <a:t>Toleranz als Markenzeichen, Demokratiezufriedenheit im Osten steigt</a:t>
            </a:r>
          </a:p>
          <a:p>
            <a:r>
              <a:rPr lang="de-DE" dirty="0"/>
              <a:t>	</a:t>
            </a:r>
            <a:r>
              <a:rPr lang="de-DE" dirty="0" smtClean="0"/>
              <a:t>Jugendliche allgemein sind in Deutschland i.d.R. tolerant gegenüber 	anderen Lebensformen, Minderheiten und sozialen Gruppen</a:t>
            </a:r>
          </a:p>
          <a:p>
            <a:r>
              <a:rPr lang="de-DE" dirty="0" smtClean="0"/>
              <a:t> 	Jugendliche mit islamischem Hintergrund mit Vorbehalten in Richtung	Homosexualität (18%) und jüdischen Familien (14%)</a:t>
            </a:r>
          </a:p>
          <a:p>
            <a:r>
              <a:rPr lang="de-DE" dirty="0" smtClean="0"/>
              <a:t>         Demokratie als Staatsform selbstverständlich (77%)</a:t>
            </a:r>
          </a:p>
          <a:p>
            <a:r>
              <a:rPr lang="de-DE" dirty="0" smtClean="0"/>
              <a:t>         im Osten 2015 jeder zweite „zufrieden“, heute 2 von 3!  </a:t>
            </a:r>
          </a:p>
          <a:p>
            <a:r>
              <a:rPr lang="de-DE" dirty="0" smtClean="0"/>
              <a:t>         trotz Demokratiezufriedenheit kein Rückgang bei der grundsätzlichen 	Politikverdrossenheit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89819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95264"/>
          </a:xfrm>
        </p:spPr>
        <p:txBody>
          <a:bodyPr/>
          <a:lstStyle/>
          <a:p>
            <a:r>
              <a:rPr lang="de-DE" b="1" dirty="0" smtClean="0">
                <a:solidFill>
                  <a:srgbClr val="FFC000"/>
                </a:solidFill>
              </a:rPr>
              <a:t>Wertorientierung</a:t>
            </a:r>
            <a:endParaRPr lang="de-DE" b="1" dirty="0">
              <a:solidFill>
                <a:srgbClr val="FFC00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589904"/>
            <a:ext cx="10515600" cy="51898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de-DE" b="1" dirty="0" smtClean="0"/>
              <a:t>Familie und Beziehung als zentrale Orientierungspunkte</a:t>
            </a:r>
          </a:p>
          <a:p>
            <a:r>
              <a:rPr lang="de-DE" dirty="0"/>
              <a:t>	</a:t>
            </a:r>
            <a:r>
              <a:rPr lang="de-DE" dirty="0" smtClean="0"/>
              <a:t>Familie und „klassische“ Werte, aber auch Lebensgenuss (nimmt seit 2002 	kontinuierlich zu) schließen sich bei Jugendlichen offensichtlich nicht aus  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b="1" dirty="0" smtClean="0"/>
              <a:t>Bewusste Lebensführung, eigener Gestaltungsanspruch</a:t>
            </a:r>
          </a:p>
          <a:p>
            <a:r>
              <a:rPr lang="de-DE" dirty="0" smtClean="0"/>
              <a:t>	Gesundheitsbewusstsein, Umweltschutz (von 60% in 2002 auf nun 71%), 	Respektierung von Vielfalt</a:t>
            </a:r>
          </a:p>
          <a:p>
            <a:r>
              <a:rPr lang="de-DE" dirty="0" smtClean="0"/>
              <a:t> 	Bedeutungszunahme der eher sinnstiftenden Wertorientierungen</a:t>
            </a:r>
          </a:p>
          <a:p>
            <a:r>
              <a:rPr lang="de-DE" dirty="0" smtClean="0"/>
              <a:t>          Wertemuster, die Tradition und Konformität kennzeichnen, verlieren an 	Bedeutung</a:t>
            </a:r>
          </a:p>
          <a:p>
            <a:r>
              <a:rPr lang="de-DE" dirty="0" smtClean="0"/>
              <a:t>          junge Frauen als Trendsetter einer bewussteren Lebensführung</a:t>
            </a:r>
          </a:p>
          <a:p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942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88772" y="144668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b="1" dirty="0" smtClean="0"/>
              <a:t>Jugendliche mit und ohne Migrationshintergrund unterscheiden sich nicht in ihren zentralen Lebenszielen  </a:t>
            </a:r>
          </a:p>
          <a:p>
            <a:r>
              <a:rPr lang="de-DE" dirty="0"/>
              <a:t>	</a:t>
            </a:r>
            <a:r>
              <a:rPr lang="de-DE" dirty="0" smtClean="0"/>
              <a:t>Hauptunterschied: Glaube an Gott </a:t>
            </a:r>
          </a:p>
          <a:p>
            <a:r>
              <a:rPr lang="de-DE" dirty="0" smtClean="0"/>
              <a:t> 	Migrationshintergrund: Traum vom Wohlstand und Teilhabe, Fleiß, 	Ehrgeiz, grundsätzlicher Respekt vor Gesetz und Ordnung </a:t>
            </a:r>
            <a:endParaRPr lang="de-DE" dirty="0" smtClean="0">
              <a:sym typeface="Wingdings" panose="05000000000000000000" pitchFamily="2" charset="2"/>
            </a:endParaRPr>
          </a:p>
          <a:p>
            <a:r>
              <a:rPr lang="de-DE" dirty="0" smtClean="0"/>
              <a:t> 	Respekt und Toleranz auch als wichtige Güter, mit Ausnahme 	gegenüber Jugend und Homosexualität 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44253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/>
          <a:lstStyle/>
          <a:p>
            <a:r>
              <a:rPr lang="de-DE" b="1" dirty="0" smtClean="0">
                <a:solidFill>
                  <a:srgbClr val="FFC000"/>
                </a:solidFill>
              </a:rPr>
              <a:t>Familie und Lebenswelten</a:t>
            </a:r>
            <a:endParaRPr lang="de-DE" b="1" dirty="0">
              <a:solidFill>
                <a:srgbClr val="FFC00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524000"/>
            <a:ext cx="10515600" cy="498389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DE" b="1" dirty="0" smtClean="0"/>
              <a:t>Beziehung zu eigene Eltern auch weiterhin positiv</a:t>
            </a:r>
          </a:p>
          <a:p>
            <a:r>
              <a:rPr lang="de-DE" dirty="0"/>
              <a:t>	</a:t>
            </a:r>
            <a:r>
              <a:rPr lang="de-DE" dirty="0" smtClean="0"/>
              <a:t>seit 2002 nimmt der Anteil Jugendlicher, die ein positives Verhältnis zu den Eltern 	haben, stetig zu  (42% beschreiben dies als „bestens“!)</a:t>
            </a:r>
          </a:p>
          <a:p>
            <a:r>
              <a:rPr lang="de-DE" dirty="0" smtClean="0"/>
              <a:t>          weniger als ein Viertel würde ihre Kinder anders erziehen</a:t>
            </a:r>
          </a:p>
          <a:p>
            <a:r>
              <a:rPr lang="de-DE" dirty="0" smtClean="0"/>
              <a:t>          Kinderwunsch im Zeitverlauf recht stabil 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sz="1000" dirty="0" smtClean="0"/>
          </a:p>
          <a:p>
            <a:pPr marL="0" indent="0">
              <a:buNone/>
            </a:pPr>
            <a:r>
              <a:rPr lang="de-DE" b="1" dirty="0" smtClean="0"/>
              <a:t>Partnerschaft und Vorstellung von partnerschaftlicher Aufteilung der Erwerbstätigkeit </a:t>
            </a:r>
          </a:p>
          <a:p>
            <a:r>
              <a:rPr lang="de-DE" dirty="0" smtClean="0"/>
              <a:t>	Männer und Frauen recht einig bzgl. der idealen Rollenverteilung: Frau und nicht 	Mann sollte beruflich kürzer treten!</a:t>
            </a:r>
          </a:p>
          <a:p>
            <a:r>
              <a:rPr lang="de-DE" dirty="0" smtClean="0"/>
              <a:t>           54% der 12-25jährigen favorisieren ein „männliches Versorgungsmodell“, allerdings 	nur eine Minderheit (10%) mit Mann als „Hauptversorger“ </a:t>
            </a:r>
          </a:p>
          <a:p>
            <a:r>
              <a:rPr lang="de-DE" dirty="0" smtClean="0"/>
              <a:t>           in den neuen Bundesländern erfreuen sich </a:t>
            </a:r>
            <a:r>
              <a:rPr lang="de-DE" smtClean="0"/>
              <a:t>gleichwertiger aufgeteilte </a:t>
            </a:r>
            <a:r>
              <a:rPr lang="de-DE" dirty="0" smtClean="0"/>
              <a:t>Modelle 	größerer Beliebtheit</a:t>
            </a:r>
          </a:p>
          <a:p>
            <a:r>
              <a:rPr lang="de-DE" dirty="0" smtClean="0"/>
              <a:t> 	Viele Männer wünschen sich Rolle als „aktiver Vater“</a:t>
            </a:r>
          </a:p>
        </p:txBody>
      </p:sp>
    </p:spTree>
    <p:extLst>
      <p:ext uri="{BB962C8B-B14F-4D97-AF65-F5344CB8AC3E}">
        <p14:creationId xmlns:p14="http://schemas.microsoft.com/office/powerpoint/2010/main" val="2618501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13486" y="1405496"/>
            <a:ext cx="10515600" cy="4599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Religion, Glaube und Kirche</a:t>
            </a:r>
          </a:p>
          <a:p>
            <a:r>
              <a:rPr lang="de-DE" dirty="0"/>
              <a:t>	</a:t>
            </a:r>
            <a:r>
              <a:rPr lang="de-DE" dirty="0" smtClean="0"/>
              <a:t>in den letzten 20 Jahren erheblich an Bedeutung verloren 	(wichtig für 39% der kath. Jugendlichen und 24% der </a:t>
            </a:r>
            <a:r>
              <a:rPr lang="de-DE" dirty="0" err="1" smtClean="0"/>
              <a:t>evang</a:t>
            </a:r>
            <a:r>
              <a:rPr lang="de-DE" dirty="0" smtClean="0"/>
              <a:t>.)</a:t>
            </a:r>
          </a:p>
          <a:p>
            <a:r>
              <a:rPr lang="de-DE" dirty="0" smtClean="0"/>
              <a:t>        bei muslimischen Jugendlichen 73%</a:t>
            </a:r>
          </a:p>
          <a:p>
            <a:r>
              <a:rPr lang="de-DE" dirty="0" smtClean="0"/>
              <a:t>        Institution Kirche wird von 69% positiv bewertet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7449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2886"/>
          </a:xfrm>
        </p:spPr>
        <p:txBody>
          <a:bodyPr/>
          <a:lstStyle/>
          <a:p>
            <a:r>
              <a:rPr lang="de-DE" b="1" dirty="0" smtClean="0">
                <a:solidFill>
                  <a:srgbClr val="FFC000"/>
                </a:solidFill>
              </a:rPr>
              <a:t>Freizeit</a:t>
            </a:r>
            <a:endParaRPr lang="de-DE" b="1" dirty="0">
              <a:solidFill>
                <a:srgbClr val="FFC00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548714"/>
            <a:ext cx="10515600" cy="490151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DE" b="1" dirty="0" smtClean="0"/>
              <a:t>Digitale Aktivitäten gewinnen an Bedeutung</a:t>
            </a:r>
          </a:p>
          <a:p>
            <a:r>
              <a:rPr lang="de-DE" dirty="0" smtClean="0"/>
              <a:t>	Geselligkeit, Sport und Kreativität bleiben wichtig und relativ konstant</a:t>
            </a:r>
          </a:p>
          <a:p>
            <a:r>
              <a:rPr lang="de-DE" dirty="0" smtClean="0"/>
              <a:t>           Lesen von Büchern, Zeitschriften, Magazinen ist weniger wichtig geworden</a:t>
            </a:r>
          </a:p>
          <a:p>
            <a:r>
              <a:rPr lang="de-DE" dirty="0" smtClean="0"/>
              <a:t>           Unterschiede in den sozialen Schichten bzgl.  der Art der Internetnutzung</a:t>
            </a:r>
          </a:p>
          <a:p>
            <a:r>
              <a:rPr lang="de-DE" dirty="0" smtClean="0"/>
              <a:t>           Unternehmungen mit Familie wichtiger geworden</a:t>
            </a:r>
          </a:p>
          <a:p>
            <a:pPr lvl="1"/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 </a:t>
            </a:r>
          </a:p>
          <a:p>
            <a:pPr marL="0" indent="0">
              <a:buNone/>
            </a:pPr>
            <a:r>
              <a:rPr lang="de-DE" b="1" dirty="0" smtClean="0"/>
              <a:t>Wege ins Internet und Dauer der Internetnutzung </a:t>
            </a:r>
          </a:p>
          <a:p>
            <a:r>
              <a:rPr lang="de-DE" dirty="0" smtClean="0"/>
              <a:t>	70% nutzen Smartphone für Internet</a:t>
            </a:r>
          </a:p>
          <a:p>
            <a:r>
              <a:rPr lang="de-DE" dirty="0" smtClean="0"/>
              <a:t>           an erster Stelle (96%) steht Kommunikation, dann Unterhaltung (76%), Information 	(71%), Selbstinszenierung (12%)</a:t>
            </a:r>
          </a:p>
          <a:p>
            <a:r>
              <a:rPr lang="de-DE" dirty="0" smtClean="0"/>
              <a:t>           </a:t>
            </a:r>
            <a:r>
              <a:rPr lang="de-DE" dirty="0" err="1" smtClean="0"/>
              <a:t>durchschnittl</a:t>
            </a:r>
            <a:r>
              <a:rPr lang="de-DE" dirty="0" smtClean="0"/>
              <a:t>. Zeit im Internet:  3,7 Stunden / Tag</a:t>
            </a:r>
          </a:p>
          <a:p>
            <a:r>
              <a:rPr lang="de-DE" dirty="0" smtClean="0"/>
              <a:t>           Mehrzahl der Jugendlichen mit durchaus reflektierter Haltung (Datensicherheit!) 	zum Internet, führt aber nur bei Wenigen zu konkretem Tun  </a:t>
            </a:r>
          </a:p>
        </p:txBody>
      </p:sp>
    </p:spTree>
    <p:extLst>
      <p:ext uri="{BB962C8B-B14F-4D97-AF65-F5344CB8AC3E}">
        <p14:creationId xmlns:p14="http://schemas.microsoft.com/office/powerpoint/2010/main" val="26542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Breitbild</PresentationFormat>
  <Paragraphs>103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Die 18te Shell-Jugendstudie</vt:lpstr>
      <vt:lpstr>Hintergrund und Methodik</vt:lpstr>
      <vt:lpstr>Politik und Gesellschaft</vt:lpstr>
      <vt:lpstr>PowerPoint-Präsentation</vt:lpstr>
      <vt:lpstr>PowerPoint-Präsentation</vt:lpstr>
      <vt:lpstr>PowerPoint-Präsentation</vt:lpstr>
      <vt:lpstr>Wertorientierung</vt:lpstr>
      <vt:lpstr>PowerPoint-Präsentation</vt:lpstr>
      <vt:lpstr>Familie und Lebenswelten</vt:lpstr>
      <vt:lpstr>PowerPoint-Präsentation</vt:lpstr>
      <vt:lpstr>Freizeit</vt:lpstr>
    </vt:vector>
  </TitlesOfParts>
  <Company>Landratsamt Garmisch-Partenkirchen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18te Shell-Jugendstudie</dc:title>
  <dc:creator>Märte Stephan</dc:creator>
  <cp:lastModifiedBy>Märte Stephan</cp:lastModifiedBy>
  <cp:revision>29</cp:revision>
  <dcterms:created xsi:type="dcterms:W3CDTF">2020-09-03T13:29:39Z</dcterms:created>
  <dcterms:modified xsi:type="dcterms:W3CDTF">2020-09-25T08:07:55Z</dcterms:modified>
</cp:coreProperties>
</file>